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302" r:id="rId2"/>
    <p:sldId id="341" r:id="rId3"/>
    <p:sldId id="340" r:id="rId4"/>
    <p:sldId id="303" r:id="rId5"/>
    <p:sldId id="35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54" r:id="rId18"/>
    <p:sldId id="315" r:id="rId19"/>
    <p:sldId id="344" r:id="rId20"/>
    <p:sldId id="352" r:id="rId21"/>
    <p:sldId id="355" r:id="rId22"/>
    <p:sldId id="330" r:id="rId23"/>
    <p:sldId id="346" r:id="rId24"/>
    <p:sldId id="345" r:id="rId25"/>
    <p:sldId id="349" r:id="rId26"/>
    <p:sldId id="335" r:id="rId27"/>
    <p:sldId id="347" r:id="rId28"/>
    <p:sldId id="348" r:id="rId29"/>
    <p:sldId id="357" r:id="rId30"/>
    <p:sldId id="339" r:id="rId31"/>
    <p:sldId id="334" r:id="rId32"/>
    <p:sldId id="358" r:id="rId33"/>
  </p:sldIdLst>
  <p:sldSz cx="9144000" cy="6858000" type="screen4x3"/>
  <p:notesSz cx="6858000" cy="9144000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0000"/>
    <a:srgbClr val="009900"/>
    <a:srgbClr val="FD6F17"/>
    <a:srgbClr val="ADB638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29" autoAdjust="0"/>
    <p:restoredTop sz="97854" autoAdjust="0"/>
  </p:normalViewPr>
  <p:slideViewPr>
    <p:cSldViewPr>
      <p:cViewPr>
        <p:scale>
          <a:sx n="60" d="100"/>
          <a:sy n="60" d="100"/>
        </p:scale>
        <p:origin x="-1386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C210704-4034-463B-8CB7-4BE28EDF4B80}" type="datetimeFigureOut">
              <a:rPr lang="es-ES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A22F561-04F5-4F0D-99E5-D18F09D915B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50C54F-3F2A-4F2C-88A4-4FEA8890525C}" type="slidenum">
              <a:rPr lang="en-GB"/>
              <a:pPr>
                <a:defRPr/>
              </a:pPr>
              <a:t>5</a:t>
            </a:fld>
            <a:endParaRPr lang="en-GB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917950" y="8707438"/>
            <a:ext cx="2981325" cy="419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46080" rIns="92160" bIns="4608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0BC203C-8EEF-45BD-8B12-06D63A458281}" type="slidenum">
              <a:rPr lang="en-GB" sz="13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GB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4820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55700" y="701675"/>
            <a:ext cx="458787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39800" y="4352925"/>
            <a:ext cx="5014913" cy="414496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A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156811-EFC8-4B21-B577-DC96CEA85DDF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35843" name="Rectangle 1"/>
          <p:cNvSpPr>
            <a:spLocks noChangeArrowheads="1" noTextEdit="1"/>
          </p:cNvSpPr>
          <p:nvPr>
            <p:ph type="sldImg"/>
          </p:nvPr>
        </p:nvSpPr>
        <p:spPr bwMode="auto">
          <a:xfrm>
            <a:off x="1155700" y="701675"/>
            <a:ext cx="458787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939800" y="4352925"/>
            <a:ext cx="5014913" cy="414496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A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DB4319-63FF-4FB3-A6ED-5E30D03D472F}" type="slidenum">
              <a:rPr lang="es-ES"/>
              <a:pPr>
                <a:defRPr/>
              </a:pPr>
              <a:t>20</a:t>
            </a:fld>
            <a:endParaRPr lang="es-ES"/>
          </a:p>
        </p:txBody>
      </p:sp>
      <p:sp>
        <p:nvSpPr>
          <p:cNvPr id="36867" name="Rectangle 1"/>
          <p:cNvSpPr>
            <a:spLocks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8" name="Rectangle 2"/>
          <p:cNvSpPr>
            <a:spLocks noChangeArrowheads="1"/>
          </p:cNvSpPr>
          <p:nvPr>
            <p:ph type="body" idx="1"/>
          </p:nvPr>
        </p:nvSpPr>
        <p:spPr bwMode="auto"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A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67790E-7920-4727-8506-EAA526F98578}" type="slidenum">
              <a:rPr lang="en-GB"/>
              <a:pPr>
                <a:defRPr/>
              </a:pPr>
              <a:t>21</a:t>
            </a:fld>
            <a:endParaRPr lang="en-GB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917950" y="8707438"/>
            <a:ext cx="2981325" cy="419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2160" tIns="46080" rIns="92160" bIns="46080" anchor="b"/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668844C-DA1D-42B4-8251-DD2115970D00}" type="slidenum">
              <a:rPr lang="en-GB" sz="13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21</a:t>
            </a:fld>
            <a:endParaRPr lang="en-GB" sz="13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2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55700" y="701675"/>
            <a:ext cx="4587875" cy="34417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39800" y="4352925"/>
            <a:ext cx="5014913" cy="4144963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A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51B2FA0-F379-4CE2-A009-B17C00AD4FEE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5CDC26F-B8C1-49F5-8509-94188115921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013BAC-E682-48A1-BF48-7BEB0F8B63F3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173C2E-BD53-4BAC-AD9B-4A8CD9AB6CB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>
              <a:defRPr/>
            </a:pPr>
            <a:fld id="{46329760-5C18-462E-8C03-B4B84DC3024B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15C158A9-D02F-40D6-857E-0996168A82B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AD06B8-7073-456A-BA95-8475A8A535EA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3178A38-39F5-413F-8456-3776851297C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F605EF-1228-47F8-A821-32F3664E69F5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0610F9E-25A2-4CDE-B68C-28E7098F6BA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fld id="{ED95179F-8103-49AF-98A8-523F92A4705C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FBAE9FDE-0D41-4F6A-AD87-96B50D92C8EC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>
              <a:defRPr/>
            </a:pPr>
            <a:fld id="{177D5674-F853-490A-A24D-8A934E474C99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AE9F62F7-5C75-47BF-BE42-96982DC11D4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33A18A-FE20-484E-999F-6B9C7C0F161B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3C3110A-BDC9-4336-99A2-4AEE27A93D1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3E9CF6-4113-4CD7-A0A4-C174E4C74B13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7ADD4BF-379E-48C5-A4AD-462C30D45B1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C4C1DD-D887-497D-8534-D8CDA0605960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7EDEE2C-6F4E-4D6D-84D1-C4843F022AE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Rectángulo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>
              <a:defRPr/>
            </a:pPr>
            <a:fld id="{86697ACC-4263-42C8-B8C5-2747D9525347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CC4B7CA2-D759-4C4F-99D1-5ED14CB1436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AFDF553-7FE0-4666-BF29-314238769B1A}" type="datetime1">
              <a:rPr lang="es-ES" smtClean="0"/>
              <a:pPr>
                <a:defRPr/>
              </a:pPr>
              <a:t>18/04/2015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ES" smtClean="0"/>
              <a:t>Ing. Marcelo Trujillo</a:t>
            </a:r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805DEB5-4F5E-46EA-815E-FC565FF144B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8.em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8.png"/><Relationship Id="rId5" Type="http://schemas.openxmlformats.org/officeDocument/2006/relationships/image" Target="../media/image38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3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797152"/>
            <a:ext cx="6477000" cy="1070248"/>
          </a:xfrm>
        </p:spPr>
        <p:txBody>
          <a:bodyPr/>
          <a:lstStyle/>
          <a:p>
            <a:r>
              <a:rPr lang="es-AR" dirty="0" smtClean="0"/>
              <a:t>Interrupciones</a:t>
            </a:r>
            <a:endParaRPr lang="es-MX" dirty="0"/>
          </a:p>
        </p:txBody>
      </p:sp>
      <p:sp>
        <p:nvSpPr>
          <p:cNvPr id="11" name="10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Informática II – Departamento de Electrónica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21 CuadroTexto"/>
          <p:cNvSpPr txBox="1">
            <a:spLocks noChangeArrowheads="1"/>
          </p:cNvSpPr>
          <p:nvPr/>
        </p:nvSpPr>
        <p:spPr bwMode="auto">
          <a:xfrm>
            <a:off x="2325688" y="1989039"/>
            <a:ext cx="2141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Llegamos al cine</a:t>
            </a:r>
          </a:p>
        </p:txBody>
      </p:sp>
      <p:sp>
        <p:nvSpPr>
          <p:cNvPr id="11267" name="122 CuadroTexto"/>
          <p:cNvSpPr txBox="1">
            <a:spLocks noChangeArrowheads="1"/>
          </p:cNvSpPr>
          <p:nvPr/>
        </p:nvSpPr>
        <p:spPr bwMode="auto">
          <a:xfrm>
            <a:off x="2325688" y="2492276"/>
            <a:ext cx="225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Saco las entradas</a:t>
            </a:r>
          </a:p>
        </p:txBody>
      </p:sp>
      <p:sp>
        <p:nvSpPr>
          <p:cNvPr id="11268" name="123 CuadroTexto"/>
          <p:cNvSpPr txBox="1">
            <a:spLocks noChangeArrowheads="1"/>
          </p:cNvSpPr>
          <p:nvPr/>
        </p:nvSpPr>
        <p:spPr bwMode="auto">
          <a:xfrm>
            <a:off x="2325688" y="2997101"/>
            <a:ext cx="2360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Compro Pochoclos</a:t>
            </a:r>
          </a:p>
        </p:txBody>
      </p:sp>
      <p:sp>
        <p:nvSpPr>
          <p:cNvPr id="11269" name="124 CuadroTexto"/>
          <p:cNvSpPr txBox="1">
            <a:spLocks noChangeArrowheads="1"/>
          </p:cNvSpPr>
          <p:nvPr/>
        </p:nvSpPr>
        <p:spPr bwMode="auto">
          <a:xfrm>
            <a:off x="2325688" y="3995639"/>
            <a:ext cx="2770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Esperamos para entrar</a:t>
            </a:r>
          </a:p>
        </p:txBody>
      </p:sp>
      <p:sp>
        <p:nvSpPr>
          <p:cNvPr id="11270" name="125 CuadroTexto"/>
          <p:cNvSpPr txBox="1">
            <a:spLocks noChangeArrowheads="1"/>
          </p:cNvSpPr>
          <p:nvPr/>
        </p:nvSpPr>
        <p:spPr bwMode="auto">
          <a:xfrm>
            <a:off x="2325688" y="4498876"/>
            <a:ext cx="2322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E</a:t>
            </a:r>
            <a:r>
              <a:rPr lang="es-AR">
                <a:latin typeface="Arial" pitchFamily="34" charset="0"/>
              </a:rPr>
              <a:t>ntramos a la sala</a:t>
            </a:r>
          </a:p>
        </p:txBody>
      </p:sp>
      <p:sp>
        <p:nvSpPr>
          <p:cNvPr id="11271" name="126 CuadroTexto"/>
          <p:cNvSpPr txBox="1">
            <a:spLocks noChangeArrowheads="1"/>
          </p:cNvSpPr>
          <p:nvPr/>
        </p:nvSpPr>
        <p:spPr bwMode="auto">
          <a:xfrm>
            <a:off x="2325688" y="5003701"/>
            <a:ext cx="2027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busco la butaca</a:t>
            </a:r>
          </a:p>
        </p:txBody>
      </p:sp>
      <p:sp>
        <p:nvSpPr>
          <p:cNvPr id="11272" name="127 CuadroTexto"/>
          <p:cNvSpPr txBox="1">
            <a:spLocks noChangeArrowheads="1"/>
          </p:cNvSpPr>
          <p:nvPr/>
        </p:nvSpPr>
        <p:spPr bwMode="auto">
          <a:xfrm>
            <a:off x="2325688" y="5499001"/>
            <a:ext cx="1885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sentamos</a:t>
            </a:r>
          </a:p>
        </p:txBody>
      </p:sp>
      <p:sp>
        <p:nvSpPr>
          <p:cNvPr id="11273" name="128 CuadroTexto"/>
          <p:cNvSpPr txBox="1">
            <a:spLocks noChangeArrowheads="1"/>
          </p:cNvSpPr>
          <p:nvPr/>
        </p:nvSpPr>
        <p:spPr bwMode="auto">
          <a:xfrm>
            <a:off x="2325688" y="6011764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Vemos la película</a:t>
            </a:r>
          </a:p>
        </p:txBody>
      </p:sp>
      <p:sp>
        <p:nvSpPr>
          <p:cNvPr id="11274" name="129 Rectángulo"/>
          <p:cNvSpPr>
            <a:spLocks noChangeArrowheads="1"/>
          </p:cNvSpPr>
          <p:nvPr/>
        </p:nvSpPr>
        <p:spPr bwMode="auto">
          <a:xfrm>
            <a:off x="314325" y="1412776"/>
            <a:ext cx="69818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800" b="1" i="1">
                <a:solidFill>
                  <a:srgbClr val="31849B"/>
                </a:solidFill>
                <a:latin typeface="Arial" pitchFamily="34" charset="0"/>
                <a:cs typeface="Times New Roman" pitchFamily="18" charset="0"/>
              </a:rPr>
              <a:t>¡Mas interrupciones !!!... </a:t>
            </a:r>
            <a:r>
              <a:rPr lang="es-ES" sz="2800" b="1" i="1">
                <a:solidFill>
                  <a:srgbClr val="FF0000"/>
                </a:solidFill>
                <a:latin typeface="Arial" pitchFamily="34" charset="0"/>
                <a:cs typeface="Times New Roman" pitchFamily="18" charset="0"/>
              </a:rPr>
              <a:t>Y llegan juntas</a:t>
            </a:r>
            <a:endParaRPr lang="es-ES" sz="2800" i="1">
              <a:solidFill>
                <a:srgbClr val="FF0000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1284" name="1 Título"/>
          <p:cNvSpPr>
            <a:spLocks noGrp="1"/>
          </p:cNvSpPr>
          <p:nvPr>
            <p:ph type="title"/>
          </p:nvPr>
        </p:nvSpPr>
        <p:spPr>
          <a:xfrm>
            <a:off x="684213" y="413544"/>
            <a:ext cx="8229600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11278" name="15 CuadroTexto"/>
          <p:cNvSpPr txBox="1">
            <a:spLocks noChangeArrowheads="1"/>
          </p:cNvSpPr>
          <p:nvPr/>
        </p:nvSpPr>
        <p:spPr bwMode="auto">
          <a:xfrm>
            <a:off x="2325688" y="6515001"/>
            <a:ext cx="1565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vamos</a:t>
            </a:r>
          </a:p>
        </p:txBody>
      </p:sp>
      <p:sp>
        <p:nvSpPr>
          <p:cNvPr id="11279" name="24 CuadroTexto"/>
          <p:cNvSpPr txBox="1">
            <a:spLocks noChangeArrowheads="1"/>
          </p:cNvSpPr>
          <p:nvPr/>
        </p:nvSpPr>
        <p:spPr bwMode="auto">
          <a:xfrm>
            <a:off x="2339975" y="3500339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Comemos Pochoclos</a:t>
            </a:r>
          </a:p>
        </p:txBody>
      </p:sp>
      <p:sp>
        <p:nvSpPr>
          <p:cNvPr id="38" name="37 Rayo"/>
          <p:cNvSpPr/>
          <p:nvPr/>
        </p:nvSpPr>
        <p:spPr>
          <a:xfrm rot="5921174" flipH="1">
            <a:off x="5004594" y="4940995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grpSp>
        <p:nvGrpSpPr>
          <p:cNvPr id="11281" name="47 Grupo"/>
          <p:cNvGrpSpPr>
            <a:grpSpLocks/>
          </p:cNvGrpSpPr>
          <p:nvPr/>
        </p:nvGrpSpPr>
        <p:grpSpPr bwMode="auto">
          <a:xfrm>
            <a:off x="5867400" y="4868764"/>
            <a:ext cx="2903538" cy="1304925"/>
            <a:chOff x="5508104" y="4365104"/>
            <a:chExt cx="2902342" cy="1305436"/>
          </a:xfrm>
        </p:grpSpPr>
        <p:pic>
          <p:nvPicPr>
            <p:cNvPr id="1128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08104" y="4365104"/>
              <a:ext cx="1540934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9" name="46 CuadroTexto"/>
            <p:cNvSpPr txBox="1">
              <a:spLocks noChangeArrowheads="1"/>
            </p:cNvSpPr>
            <p:nvPr/>
          </p:nvSpPr>
          <p:spPr bwMode="auto">
            <a:xfrm>
              <a:off x="6084168" y="5301208"/>
              <a:ext cx="23262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Papi .. me das agua</a:t>
              </a:r>
            </a:p>
          </p:txBody>
        </p:sp>
      </p:grpSp>
      <p:grpSp>
        <p:nvGrpSpPr>
          <p:cNvPr id="11282" name="50 Grupo"/>
          <p:cNvGrpSpPr>
            <a:grpSpLocks/>
          </p:cNvGrpSpPr>
          <p:nvPr/>
        </p:nvGrpSpPr>
        <p:grpSpPr bwMode="auto">
          <a:xfrm>
            <a:off x="5724525" y="3068539"/>
            <a:ext cx="2411413" cy="1346200"/>
            <a:chOff x="0" y="1628800"/>
            <a:chExt cx="2411760" cy="1346237"/>
          </a:xfrm>
        </p:grpSpPr>
        <p:pic>
          <p:nvPicPr>
            <p:cNvPr id="11286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5656" y="1916832"/>
              <a:ext cx="936104" cy="1058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7" name="52 CuadroTexto"/>
            <p:cNvSpPr txBox="1">
              <a:spLocks noChangeArrowheads="1"/>
            </p:cNvSpPr>
            <p:nvPr/>
          </p:nvSpPr>
          <p:spPr bwMode="auto">
            <a:xfrm>
              <a:off x="0" y="1628800"/>
              <a:ext cx="230425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Mi mujer para ver si  conseguimos entradas</a:t>
              </a:r>
            </a:p>
          </p:txBody>
        </p:sp>
      </p:grpSp>
      <p:sp>
        <p:nvSpPr>
          <p:cNvPr id="54" name="53 Rayo"/>
          <p:cNvSpPr/>
          <p:nvPr/>
        </p:nvSpPr>
        <p:spPr>
          <a:xfrm rot="21347228" flipH="1">
            <a:off x="5035550" y="3814664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5" name="6 CuadroTexto"/>
          <p:cNvSpPr txBox="1">
            <a:spLocks noChangeArrowheads="1"/>
          </p:cNvSpPr>
          <p:nvPr/>
        </p:nvSpPr>
        <p:spPr bwMode="auto">
          <a:xfrm>
            <a:off x="5292725" y="6164957"/>
            <a:ext cx="29813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¡Que hago !!!?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>
          <a:xfrm>
            <a:off x="684213" y="260350"/>
            <a:ext cx="8229600" cy="1143000"/>
          </a:xfrm>
        </p:spPr>
        <p:txBody>
          <a:bodyPr/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12294" name="6 CuadroTexto"/>
          <p:cNvSpPr txBox="1">
            <a:spLocks noChangeArrowheads="1"/>
          </p:cNvSpPr>
          <p:nvPr/>
        </p:nvSpPr>
        <p:spPr bwMode="auto">
          <a:xfrm>
            <a:off x="1042988" y="2349500"/>
            <a:ext cx="3201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¿¡Que hago !!!?</a:t>
            </a:r>
          </a:p>
        </p:txBody>
      </p:sp>
      <p:sp>
        <p:nvSpPr>
          <p:cNvPr id="12295" name="8 CuadroTexto"/>
          <p:cNvSpPr txBox="1">
            <a:spLocks noChangeArrowheads="1"/>
          </p:cNvSpPr>
          <p:nvPr/>
        </p:nvSpPr>
        <p:spPr bwMode="auto">
          <a:xfrm>
            <a:off x="1403350" y="2997200"/>
            <a:ext cx="3603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Establezco prioridades</a:t>
            </a:r>
          </a:p>
          <a:p>
            <a:pPr algn="l"/>
            <a:endParaRPr lang="es-ES" sz="2400" i="1">
              <a:solidFill>
                <a:srgbClr val="00B050"/>
              </a:solidFill>
              <a:latin typeface="Arial" pitchFamily="34" charset="0"/>
            </a:endParaRPr>
          </a:p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Atiendo una por vez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21 CuadroTexto"/>
          <p:cNvSpPr txBox="1">
            <a:spLocks noChangeArrowheads="1"/>
          </p:cNvSpPr>
          <p:nvPr/>
        </p:nvSpPr>
        <p:spPr bwMode="auto">
          <a:xfrm>
            <a:off x="2593975" y="1557338"/>
            <a:ext cx="2141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Llegamos al cine</a:t>
            </a:r>
          </a:p>
        </p:txBody>
      </p:sp>
      <p:sp>
        <p:nvSpPr>
          <p:cNvPr id="13315" name="122 CuadroTexto"/>
          <p:cNvSpPr txBox="1">
            <a:spLocks noChangeArrowheads="1"/>
          </p:cNvSpPr>
          <p:nvPr/>
        </p:nvSpPr>
        <p:spPr bwMode="auto">
          <a:xfrm>
            <a:off x="2593975" y="2060575"/>
            <a:ext cx="225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Saco las entradas</a:t>
            </a:r>
          </a:p>
        </p:txBody>
      </p:sp>
      <p:sp>
        <p:nvSpPr>
          <p:cNvPr id="13316" name="123 CuadroTexto"/>
          <p:cNvSpPr txBox="1">
            <a:spLocks noChangeArrowheads="1"/>
          </p:cNvSpPr>
          <p:nvPr/>
        </p:nvSpPr>
        <p:spPr bwMode="auto">
          <a:xfrm>
            <a:off x="2593975" y="2565400"/>
            <a:ext cx="2360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Compro Pochoclos</a:t>
            </a:r>
          </a:p>
        </p:txBody>
      </p:sp>
      <p:sp>
        <p:nvSpPr>
          <p:cNvPr id="13317" name="124 CuadroTexto"/>
          <p:cNvSpPr txBox="1">
            <a:spLocks noChangeArrowheads="1"/>
          </p:cNvSpPr>
          <p:nvPr/>
        </p:nvSpPr>
        <p:spPr bwMode="auto">
          <a:xfrm>
            <a:off x="2593975" y="3563938"/>
            <a:ext cx="2770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Esperamos para entrar</a:t>
            </a:r>
          </a:p>
        </p:txBody>
      </p:sp>
      <p:sp>
        <p:nvSpPr>
          <p:cNvPr id="13318" name="125 CuadroTexto"/>
          <p:cNvSpPr txBox="1">
            <a:spLocks noChangeArrowheads="1"/>
          </p:cNvSpPr>
          <p:nvPr/>
        </p:nvSpPr>
        <p:spPr bwMode="auto">
          <a:xfrm>
            <a:off x="2593975" y="4067175"/>
            <a:ext cx="2320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E</a:t>
            </a:r>
            <a:r>
              <a:rPr lang="es-AR">
                <a:latin typeface="Arial" pitchFamily="34" charset="0"/>
              </a:rPr>
              <a:t>ntramos a la sala</a:t>
            </a:r>
          </a:p>
        </p:txBody>
      </p:sp>
      <p:sp>
        <p:nvSpPr>
          <p:cNvPr id="13319" name="126 CuadroTexto"/>
          <p:cNvSpPr txBox="1">
            <a:spLocks noChangeArrowheads="1"/>
          </p:cNvSpPr>
          <p:nvPr/>
        </p:nvSpPr>
        <p:spPr bwMode="auto">
          <a:xfrm>
            <a:off x="2593975" y="4572000"/>
            <a:ext cx="2027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busco la butaca</a:t>
            </a:r>
          </a:p>
        </p:txBody>
      </p:sp>
      <p:sp>
        <p:nvSpPr>
          <p:cNvPr id="13320" name="127 CuadroTexto"/>
          <p:cNvSpPr txBox="1">
            <a:spLocks noChangeArrowheads="1"/>
          </p:cNvSpPr>
          <p:nvPr/>
        </p:nvSpPr>
        <p:spPr bwMode="auto">
          <a:xfrm>
            <a:off x="2593975" y="5067300"/>
            <a:ext cx="1885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sentamos</a:t>
            </a:r>
          </a:p>
        </p:txBody>
      </p:sp>
      <p:sp>
        <p:nvSpPr>
          <p:cNvPr id="13321" name="128 CuadroTexto"/>
          <p:cNvSpPr txBox="1">
            <a:spLocks noChangeArrowheads="1"/>
          </p:cNvSpPr>
          <p:nvPr/>
        </p:nvSpPr>
        <p:spPr bwMode="auto">
          <a:xfrm>
            <a:off x="2593975" y="5580063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Vemos la película</a:t>
            </a:r>
          </a:p>
        </p:txBody>
      </p:sp>
      <p:sp>
        <p:nvSpPr>
          <p:cNvPr id="13322" name="129 Rectángulo"/>
          <p:cNvSpPr>
            <a:spLocks noChangeArrowheads="1"/>
          </p:cNvSpPr>
          <p:nvPr/>
        </p:nvSpPr>
        <p:spPr bwMode="auto">
          <a:xfrm>
            <a:off x="55563" y="908050"/>
            <a:ext cx="885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i="1">
                <a:solidFill>
                  <a:srgbClr val="31849B"/>
                </a:solidFill>
                <a:latin typeface="Arial" pitchFamily="34" charset="0"/>
                <a:cs typeface="Times New Roman" pitchFamily="18" charset="0"/>
              </a:rPr>
              <a:t>Muchas interrupciones juntas  </a:t>
            </a:r>
            <a:r>
              <a:rPr lang="es-ES" sz="2400" b="1" i="1">
                <a:solidFill>
                  <a:srgbClr val="FF0000"/>
                </a:solidFill>
                <a:latin typeface="Arial" pitchFamily="34" charset="0"/>
                <a:cs typeface="Times New Roman" pitchFamily="18" charset="0"/>
              </a:rPr>
              <a:t>¡cuando comenzó la película !!!</a:t>
            </a:r>
            <a:endParaRPr lang="es-ES" sz="2400" i="1">
              <a:solidFill>
                <a:srgbClr val="FF0000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13335" name="1 Título"/>
          <p:cNvSpPr>
            <a:spLocks noGrp="1"/>
          </p:cNvSpPr>
          <p:nvPr>
            <p:ph type="title"/>
          </p:nvPr>
        </p:nvSpPr>
        <p:spPr>
          <a:xfrm>
            <a:off x="684213" y="115888"/>
            <a:ext cx="8229600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13326" name="15 CuadroTexto"/>
          <p:cNvSpPr txBox="1">
            <a:spLocks noChangeArrowheads="1"/>
          </p:cNvSpPr>
          <p:nvPr/>
        </p:nvSpPr>
        <p:spPr bwMode="auto">
          <a:xfrm>
            <a:off x="2593975" y="6083300"/>
            <a:ext cx="1565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vamos</a:t>
            </a:r>
          </a:p>
        </p:txBody>
      </p:sp>
      <p:sp>
        <p:nvSpPr>
          <p:cNvPr id="13327" name="24 CuadroTexto"/>
          <p:cNvSpPr txBox="1">
            <a:spLocks noChangeArrowheads="1"/>
          </p:cNvSpPr>
          <p:nvPr/>
        </p:nvSpPr>
        <p:spPr bwMode="auto">
          <a:xfrm>
            <a:off x="2608263" y="3068638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Comemos Pochoclos</a:t>
            </a:r>
          </a:p>
        </p:txBody>
      </p:sp>
      <p:grpSp>
        <p:nvGrpSpPr>
          <p:cNvPr id="2" name="40 Grupo"/>
          <p:cNvGrpSpPr>
            <a:grpSpLocks/>
          </p:cNvGrpSpPr>
          <p:nvPr/>
        </p:nvGrpSpPr>
        <p:grpSpPr bwMode="auto">
          <a:xfrm>
            <a:off x="5076825" y="1989138"/>
            <a:ext cx="3954463" cy="1008062"/>
            <a:chOff x="4932040" y="2780928"/>
            <a:chExt cx="3955284" cy="1008111"/>
          </a:xfrm>
        </p:grpSpPr>
        <p:pic>
          <p:nvPicPr>
            <p:cNvPr id="1334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2780928"/>
              <a:ext cx="1538697" cy="1008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8" name="36 CuadroTexto"/>
            <p:cNvSpPr txBox="1">
              <a:spLocks noChangeArrowheads="1"/>
            </p:cNvSpPr>
            <p:nvPr/>
          </p:nvSpPr>
          <p:spPr bwMode="auto">
            <a:xfrm>
              <a:off x="6804248" y="3068960"/>
              <a:ext cx="2083076" cy="646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b="1" i="1" dirty="0">
                  <a:solidFill>
                    <a:srgbClr val="0070C0"/>
                  </a:solidFill>
                  <a:latin typeface="Arial" pitchFamily="34" charset="0"/>
                </a:rPr>
                <a:t>Cuando salimos,</a:t>
              </a:r>
            </a:p>
            <a:p>
              <a:pPr algn="l"/>
              <a:r>
                <a:rPr lang="es-ES" b="1" i="1" dirty="0">
                  <a:solidFill>
                    <a:srgbClr val="0070C0"/>
                  </a:solidFill>
                  <a:latin typeface="Arial" pitchFamily="34" charset="0"/>
                </a:rPr>
                <a:t>¿ me compras ?..</a:t>
              </a:r>
            </a:p>
          </p:txBody>
        </p:sp>
      </p:grpSp>
      <p:sp>
        <p:nvSpPr>
          <p:cNvPr id="38" name="37 Rayo"/>
          <p:cNvSpPr/>
          <p:nvPr/>
        </p:nvSpPr>
        <p:spPr>
          <a:xfrm rot="21347228" flipH="1">
            <a:off x="4459288" y="4678363"/>
            <a:ext cx="719137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grpSp>
        <p:nvGrpSpPr>
          <p:cNvPr id="3" name="41 Grupo"/>
          <p:cNvGrpSpPr>
            <a:grpSpLocks/>
          </p:cNvGrpSpPr>
          <p:nvPr/>
        </p:nvGrpSpPr>
        <p:grpSpPr bwMode="auto">
          <a:xfrm>
            <a:off x="5076825" y="3500438"/>
            <a:ext cx="3940530" cy="1081087"/>
            <a:chOff x="5148064" y="4005064"/>
            <a:chExt cx="3941854" cy="1080120"/>
          </a:xfrm>
        </p:grpSpPr>
        <p:pic>
          <p:nvPicPr>
            <p:cNvPr id="1334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48064" y="4005064"/>
              <a:ext cx="1625591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6" name="38 CuadroTexto"/>
            <p:cNvSpPr txBox="1">
              <a:spLocks noChangeArrowheads="1"/>
            </p:cNvSpPr>
            <p:nvPr/>
          </p:nvSpPr>
          <p:spPr bwMode="auto">
            <a:xfrm>
              <a:off x="6660232" y="4077072"/>
              <a:ext cx="2429686" cy="645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b="1" i="1" dirty="0">
                  <a:solidFill>
                    <a:srgbClr val="0070C0"/>
                  </a:solidFill>
                  <a:latin typeface="Arial" pitchFamily="34" charset="0"/>
                </a:rPr>
                <a:t>Vamos </a:t>
              </a:r>
              <a:r>
                <a:rPr lang="es-ES" b="1" i="1" dirty="0" smtClean="0">
                  <a:solidFill>
                    <a:srgbClr val="0070C0"/>
                  </a:solidFill>
                  <a:latin typeface="Arial" pitchFamily="34" charset="0"/>
                </a:rPr>
                <a:t>al club el</a:t>
              </a:r>
              <a:endParaRPr lang="es-ES" b="1" i="1" dirty="0">
                <a:solidFill>
                  <a:srgbClr val="0070C0"/>
                </a:solidFill>
                <a:latin typeface="Arial" pitchFamily="34" charset="0"/>
              </a:endParaRPr>
            </a:p>
            <a:p>
              <a:pPr algn="l"/>
              <a:r>
                <a:rPr lang="es-ES" b="1" i="1" dirty="0">
                  <a:solidFill>
                    <a:srgbClr val="0070C0"/>
                  </a:solidFill>
                  <a:latin typeface="Arial" pitchFamily="34" charset="0"/>
                </a:rPr>
                <a:t>próximo el sábado ?</a:t>
              </a:r>
            </a:p>
          </p:txBody>
        </p:sp>
      </p:grpSp>
      <p:grpSp>
        <p:nvGrpSpPr>
          <p:cNvPr id="4" name="41 Grupo"/>
          <p:cNvGrpSpPr>
            <a:grpSpLocks/>
          </p:cNvGrpSpPr>
          <p:nvPr/>
        </p:nvGrpSpPr>
        <p:grpSpPr bwMode="auto">
          <a:xfrm>
            <a:off x="0" y="1628775"/>
            <a:ext cx="2411413" cy="1346200"/>
            <a:chOff x="0" y="1628800"/>
            <a:chExt cx="2411760" cy="1346237"/>
          </a:xfrm>
        </p:grpSpPr>
        <p:pic>
          <p:nvPicPr>
            <p:cNvPr id="13343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1916832"/>
              <a:ext cx="936104" cy="1058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4" name="32 CuadroTexto"/>
            <p:cNvSpPr txBox="1">
              <a:spLocks noChangeArrowheads="1"/>
            </p:cNvSpPr>
            <p:nvPr/>
          </p:nvSpPr>
          <p:spPr bwMode="auto">
            <a:xfrm>
              <a:off x="0" y="1628800"/>
              <a:ext cx="230425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Mi mujer para ver si  llegamos bien</a:t>
              </a:r>
            </a:p>
          </p:txBody>
        </p:sp>
      </p:grpSp>
      <p:grpSp>
        <p:nvGrpSpPr>
          <p:cNvPr id="5" name="42 Grupo"/>
          <p:cNvGrpSpPr>
            <a:grpSpLocks/>
          </p:cNvGrpSpPr>
          <p:nvPr/>
        </p:nvGrpSpPr>
        <p:grpSpPr bwMode="auto">
          <a:xfrm>
            <a:off x="0" y="3213100"/>
            <a:ext cx="3132138" cy="1130300"/>
            <a:chOff x="0" y="3212976"/>
            <a:chExt cx="3131840" cy="1130213"/>
          </a:xfrm>
        </p:grpSpPr>
        <p:pic>
          <p:nvPicPr>
            <p:cNvPr id="13341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0" y="3284984"/>
              <a:ext cx="1008112" cy="1058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2" name="34 CuadroTexto"/>
            <p:cNvSpPr txBox="1">
              <a:spLocks noChangeArrowheads="1"/>
            </p:cNvSpPr>
            <p:nvPr/>
          </p:nvSpPr>
          <p:spPr bwMode="auto">
            <a:xfrm>
              <a:off x="683568" y="3212976"/>
              <a:ext cx="2448272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Mi mujer para ver </a:t>
              </a:r>
            </a:p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si el nene trajo abrigo</a:t>
              </a:r>
            </a:p>
          </p:txBody>
        </p:sp>
      </p:grpSp>
      <p:grpSp>
        <p:nvGrpSpPr>
          <p:cNvPr id="6" name="42 Grupo"/>
          <p:cNvGrpSpPr>
            <a:grpSpLocks/>
          </p:cNvGrpSpPr>
          <p:nvPr/>
        </p:nvGrpSpPr>
        <p:grpSpPr bwMode="auto">
          <a:xfrm>
            <a:off x="5219700" y="5157788"/>
            <a:ext cx="3660775" cy="1008062"/>
            <a:chOff x="5220072" y="5373216"/>
            <a:chExt cx="3661157" cy="1008112"/>
          </a:xfrm>
        </p:grpSpPr>
        <p:pic>
          <p:nvPicPr>
            <p:cNvPr id="1333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20072" y="5373216"/>
              <a:ext cx="1793074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40" name="39 CuadroTexto"/>
            <p:cNvSpPr txBox="1">
              <a:spLocks noChangeArrowheads="1"/>
            </p:cNvSpPr>
            <p:nvPr/>
          </p:nvSpPr>
          <p:spPr bwMode="auto">
            <a:xfrm>
              <a:off x="6948264" y="5373216"/>
              <a:ext cx="193296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Vamos mañana </a:t>
              </a:r>
            </a:p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al  club ?</a:t>
              </a:r>
            </a:p>
          </p:txBody>
        </p:sp>
      </p:grpSp>
      <p:grpSp>
        <p:nvGrpSpPr>
          <p:cNvPr id="7" name="43 Grupo"/>
          <p:cNvGrpSpPr>
            <a:grpSpLocks/>
          </p:cNvGrpSpPr>
          <p:nvPr/>
        </p:nvGrpSpPr>
        <p:grpSpPr bwMode="auto">
          <a:xfrm>
            <a:off x="0" y="4508500"/>
            <a:ext cx="2447925" cy="1706563"/>
            <a:chOff x="0" y="4509120"/>
            <a:chExt cx="2448272" cy="1706277"/>
          </a:xfrm>
        </p:grpSpPr>
        <p:pic>
          <p:nvPicPr>
            <p:cNvPr id="13337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971600" y="5157192"/>
              <a:ext cx="1008112" cy="1058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8" name="40 CuadroTexto"/>
            <p:cNvSpPr txBox="1">
              <a:spLocks noChangeArrowheads="1"/>
            </p:cNvSpPr>
            <p:nvPr/>
          </p:nvSpPr>
          <p:spPr bwMode="auto">
            <a:xfrm>
              <a:off x="0" y="4509120"/>
              <a:ext cx="244827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Mi mujer para saber a que hora llegamos</a:t>
              </a:r>
            </a:p>
          </p:txBody>
        </p:sp>
      </p:grpSp>
      <p:sp>
        <p:nvSpPr>
          <p:cNvPr id="36" name="35 Rectángulo"/>
          <p:cNvSpPr>
            <a:spLocks noChangeArrowheads="1"/>
          </p:cNvSpPr>
          <p:nvPr/>
        </p:nvSpPr>
        <p:spPr bwMode="auto">
          <a:xfrm>
            <a:off x="6300192" y="6237312"/>
            <a:ext cx="19113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b="1" i="1" dirty="0">
                <a:solidFill>
                  <a:srgbClr val="FF0000"/>
                </a:solidFill>
                <a:latin typeface="Arial" pitchFamily="34" charset="0"/>
                <a:cs typeface="Times New Roman" pitchFamily="18" charset="0"/>
              </a:rPr>
              <a:t>¡BASTA !!!!!</a:t>
            </a:r>
            <a:endParaRPr lang="es-ES" sz="2400" dirty="0"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ucia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ucia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15826__transitking__telephoner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ucia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15826__transitking__telephoner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ucian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15826__transitking__telephoner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Título"/>
          <p:cNvSpPr>
            <a:spLocks noGrp="1"/>
          </p:cNvSpPr>
          <p:nvPr>
            <p:ph type="title"/>
          </p:nvPr>
        </p:nvSpPr>
        <p:spPr>
          <a:xfrm>
            <a:off x="684213" y="260350"/>
            <a:ext cx="8229600" cy="1143000"/>
          </a:xfrm>
        </p:spPr>
        <p:txBody>
          <a:bodyPr/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10" name="9 CuadroTexto"/>
          <p:cNvSpPr txBox="1">
            <a:spLocks noChangeArrowheads="1"/>
          </p:cNvSpPr>
          <p:nvPr/>
        </p:nvSpPr>
        <p:spPr bwMode="auto">
          <a:xfrm>
            <a:off x="684213" y="4982046"/>
            <a:ext cx="2800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¿y después ?</a:t>
            </a:r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1187450" y="5631334"/>
            <a:ext cx="50831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Las habilito al término de la película</a:t>
            </a:r>
          </a:p>
        </p:txBody>
      </p:sp>
      <p:grpSp>
        <p:nvGrpSpPr>
          <p:cNvPr id="2" name="25 Grupo"/>
          <p:cNvGrpSpPr>
            <a:grpSpLocks/>
          </p:cNvGrpSpPr>
          <p:nvPr/>
        </p:nvGrpSpPr>
        <p:grpSpPr bwMode="auto">
          <a:xfrm>
            <a:off x="2627313" y="3146896"/>
            <a:ext cx="4241800" cy="1835150"/>
            <a:chOff x="755576" y="2313001"/>
            <a:chExt cx="4241867" cy="1836079"/>
          </a:xfrm>
        </p:grpSpPr>
        <p:sp>
          <p:nvSpPr>
            <p:cNvPr id="14349" name="13 CuadroTexto"/>
            <p:cNvSpPr txBox="1">
              <a:spLocks noChangeArrowheads="1"/>
            </p:cNvSpPr>
            <p:nvPr/>
          </p:nvSpPr>
          <p:spPr bwMode="auto">
            <a:xfrm>
              <a:off x="755576" y="2313001"/>
              <a:ext cx="42418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Bloqueo las interrupciones !!!!</a:t>
              </a:r>
            </a:p>
          </p:txBody>
        </p:sp>
        <p:grpSp>
          <p:nvGrpSpPr>
            <p:cNvPr id="14350" name="24 Grupo"/>
            <p:cNvGrpSpPr>
              <a:grpSpLocks/>
            </p:cNvGrpSpPr>
            <p:nvPr/>
          </p:nvGrpSpPr>
          <p:grpSpPr bwMode="auto">
            <a:xfrm>
              <a:off x="1331640" y="2774666"/>
              <a:ext cx="3312368" cy="1374414"/>
              <a:chOff x="1331640" y="2636912"/>
              <a:chExt cx="3312368" cy="1374414"/>
            </a:xfrm>
          </p:grpSpPr>
          <p:pic>
            <p:nvPicPr>
              <p:cNvPr id="14351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1640" y="2636912"/>
                <a:ext cx="1296144" cy="1157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2" name="Picture 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491880" y="2708920"/>
                <a:ext cx="1152128" cy="1302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17 Conector recto"/>
              <p:cNvCxnSpPr/>
              <p:nvPr/>
            </p:nvCxnSpPr>
            <p:spPr>
              <a:xfrm rot="16200000" flipH="1">
                <a:off x="3563643" y="2996629"/>
                <a:ext cx="1080046" cy="936640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20 Conector recto"/>
              <p:cNvCxnSpPr/>
              <p:nvPr/>
            </p:nvCxnSpPr>
            <p:spPr>
              <a:xfrm rot="10800000" flipV="1">
                <a:off x="3490881" y="2997989"/>
                <a:ext cx="1152543" cy="862449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5" name="16 Grupo"/>
          <p:cNvGrpSpPr>
            <a:grpSpLocks/>
          </p:cNvGrpSpPr>
          <p:nvPr/>
        </p:nvGrpSpPr>
        <p:grpSpPr bwMode="auto">
          <a:xfrm>
            <a:off x="250825" y="1670521"/>
            <a:ext cx="8497888" cy="1828800"/>
            <a:chOff x="250825" y="1412875"/>
            <a:chExt cx="8497888" cy="1828800"/>
          </a:xfrm>
        </p:grpSpPr>
        <p:sp>
          <p:nvSpPr>
            <p:cNvPr id="14347" name="6 CuadroTexto"/>
            <p:cNvSpPr txBox="1">
              <a:spLocks noChangeArrowheads="1"/>
            </p:cNvSpPr>
            <p:nvPr/>
          </p:nvSpPr>
          <p:spPr bwMode="auto">
            <a:xfrm>
              <a:off x="2051050" y="1773238"/>
              <a:ext cx="6697663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sz="3200" b="1" i="1">
                  <a:solidFill>
                    <a:srgbClr val="0070C0"/>
                  </a:solidFill>
                  <a:latin typeface="Arial" pitchFamily="34" charset="0"/>
                </a:rPr>
                <a:t>¡Quiero ver la película tranquilo !!</a:t>
              </a:r>
            </a:p>
            <a:p>
              <a:pPr algn="l"/>
              <a:r>
                <a:rPr lang="es-ES" sz="3200" b="1" i="1">
                  <a:solidFill>
                    <a:srgbClr val="0070C0"/>
                  </a:solidFill>
                  <a:latin typeface="Arial" pitchFamily="34" charset="0"/>
                </a:rPr>
                <a:t>¡¿Que hago ?!</a:t>
              </a:r>
            </a:p>
          </p:txBody>
        </p:sp>
        <p:pic>
          <p:nvPicPr>
            <p:cNvPr id="14348" name="Picture 2" descr="C:\Users\Marcelo\AppData\Local\Microsoft\Windows\Temporary Internet Files\Low\Content.IE5\8GICZ9XC\MC90043382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0825" y="1412875"/>
              <a:ext cx="18288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21 CuadroTexto"/>
          <p:cNvSpPr txBox="1">
            <a:spLocks noChangeArrowheads="1"/>
          </p:cNvSpPr>
          <p:nvPr/>
        </p:nvSpPr>
        <p:spPr bwMode="auto">
          <a:xfrm>
            <a:off x="2325688" y="1557338"/>
            <a:ext cx="2141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Llegamos al cine</a:t>
            </a:r>
          </a:p>
        </p:txBody>
      </p:sp>
      <p:sp>
        <p:nvSpPr>
          <p:cNvPr id="15363" name="122 CuadroTexto"/>
          <p:cNvSpPr txBox="1">
            <a:spLocks noChangeArrowheads="1"/>
          </p:cNvSpPr>
          <p:nvPr/>
        </p:nvSpPr>
        <p:spPr bwMode="auto">
          <a:xfrm>
            <a:off x="2325688" y="2060575"/>
            <a:ext cx="225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Saco las entradas</a:t>
            </a:r>
          </a:p>
        </p:txBody>
      </p:sp>
      <p:sp>
        <p:nvSpPr>
          <p:cNvPr id="15364" name="123 CuadroTexto"/>
          <p:cNvSpPr txBox="1">
            <a:spLocks noChangeArrowheads="1"/>
          </p:cNvSpPr>
          <p:nvPr/>
        </p:nvSpPr>
        <p:spPr bwMode="auto">
          <a:xfrm>
            <a:off x="2325688" y="2565400"/>
            <a:ext cx="2360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Compro Pochoclos</a:t>
            </a:r>
          </a:p>
        </p:txBody>
      </p:sp>
      <p:sp>
        <p:nvSpPr>
          <p:cNvPr id="15365" name="124 CuadroTexto"/>
          <p:cNvSpPr txBox="1">
            <a:spLocks noChangeArrowheads="1"/>
          </p:cNvSpPr>
          <p:nvPr/>
        </p:nvSpPr>
        <p:spPr bwMode="auto">
          <a:xfrm>
            <a:off x="2325688" y="3563938"/>
            <a:ext cx="2770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Esperamos para entrar</a:t>
            </a:r>
          </a:p>
        </p:txBody>
      </p:sp>
      <p:sp>
        <p:nvSpPr>
          <p:cNvPr id="15366" name="125 CuadroTexto"/>
          <p:cNvSpPr txBox="1">
            <a:spLocks noChangeArrowheads="1"/>
          </p:cNvSpPr>
          <p:nvPr/>
        </p:nvSpPr>
        <p:spPr bwMode="auto">
          <a:xfrm>
            <a:off x="2325688" y="4067175"/>
            <a:ext cx="2322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E</a:t>
            </a:r>
            <a:r>
              <a:rPr lang="es-AR">
                <a:latin typeface="Arial" pitchFamily="34" charset="0"/>
              </a:rPr>
              <a:t>ntramos a la sala</a:t>
            </a:r>
          </a:p>
        </p:txBody>
      </p:sp>
      <p:sp>
        <p:nvSpPr>
          <p:cNvPr id="15367" name="126 CuadroTexto"/>
          <p:cNvSpPr txBox="1">
            <a:spLocks noChangeArrowheads="1"/>
          </p:cNvSpPr>
          <p:nvPr/>
        </p:nvSpPr>
        <p:spPr bwMode="auto">
          <a:xfrm>
            <a:off x="2325688" y="4572000"/>
            <a:ext cx="2027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busco la butaca</a:t>
            </a:r>
          </a:p>
        </p:txBody>
      </p:sp>
      <p:sp>
        <p:nvSpPr>
          <p:cNvPr id="15368" name="127 CuadroTexto"/>
          <p:cNvSpPr txBox="1">
            <a:spLocks noChangeArrowheads="1"/>
          </p:cNvSpPr>
          <p:nvPr/>
        </p:nvSpPr>
        <p:spPr bwMode="auto">
          <a:xfrm>
            <a:off x="2325688" y="5067300"/>
            <a:ext cx="1885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sentamos</a:t>
            </a:r>
          </a:p>
        </p:txBody>
      </p:sp>
      <p:sp>
        <p:nvSpPr>
          <p:cNvPr id="15369" name="128 CuadroTexto"/>
          <p:cNvSpPr txBox="1">
            <a:spLocks noChangeArrowheads="1"/>
          </p:cNvSpPr>
          <p:nvPr/>
        </p:nvSpPr>
        <p:spPr bwMode="auto">
          <a:xfrm>
            <a:off x="2325688" y="5580063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Vemos la película</a:t>
            </a:r>
          </a:p>
        </p:txBody>
      </p:sp>
      <p:sp>
        <p:nvSpPr>
          <p:cNvPr id="15377" name="1 Título"/>
          <p:cNvSpPr>
            <a:spLocks noGrp="1"/>
          </p:cNvSpPr>
          <p:nvPr>
            <p:ph type="title"/>
          </p:nvPr>
        </p:nvSpPr>
        <p:spPr>
          <a:xfrm>
            <a:off x="684213" y="404813"/>
            <a:ext cx="82296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mtClean="0"/>
              <a:t>Interrupciones - Introducción</a:t>
            </a:r>
          </a:p>
        </p:txBody>
      </p:sp>
      <p:sp>
        <p:nvSpPr>
          <p:cNvPr id="15373" name="15 CuadroTexto"/>
          <p:cNvSpPr txBox="1">
            <a:spLocks noChangeArrowheads="1"/>
          </p:cNvSpPr>
          <p:nvPr/>
        </p:nvSpPr>
        <p:spPr bwMode="auto">
          <a:xfrm>
            <a:off x="2325688" y="6083300"/>
            <a:ext cx="1565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vamos</a:t>
            </a:r>
          </a:p>
        </p:txBody>
      </p:sp>
      <p:sp>
        <p:nvSpPr>
          <p:cNvPr id="15374" name="24 CuadroTexto"/>
          <p:cNvSpPr txBox="1">
            <a:spLocks noChangeArrowheads="1"/>
          </p:cNvSpPr>
          <p:nvPr/>
        </p:nvSpPr>
        <p:spPr bwMode="auto">
          <a:xfrm>
            <a:off x="2339975" y="3068638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Comemos Pochoclos</a:t>
            </a:r>
          </a:p>
        </p:txBody>
      </p:sp>
      <p:grpSp>
        <p:nvGrpSpPr>
          <p:cNvPr id="15375" name="26 Grupo"/>
          <p:cNvGrpSpPr>
            <a:grpSpLocks/>
          </p:cNvGrpSpPr>
          <p:nvPr/>
        </p:nvGrpSpPr>
        <p:grpSpPr bwMode="auto">
          <a:xfrm>
            <a:off x="4595813" y="3501008"/>
            <a:ext cx="3144837" cy="2430463"/>
            <a:chOff x="4595302" y="3428999"/>
            <a:chExt cx="3145802" cy="2429558"/>
          </a:xfrm>
        </p:grpSpPr>
        <p:pic>
          <p:nvPicPr>
            <p:cNvPr id="15382" name="Picture 1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47609" y="3428999"/>
              <a:ext cx="2593495" cy="2429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37 Rayo"/>
            <p:cNvSpPr/>
            <p:nvPr/>
          </p:nvSpPr>
          <p:spPr>
            <a:xfrm rot="166506" flipH="1">
              <a:off x="4595302" y="4747721"/>
              <a:ext cx="992491" cy="1017208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</p:grpSp>
      <p:grpSp>
        <p:nvGrpSpPr>
          <p:cNvPr id="3" name="34 Grupo"/>
          <p:cNvGrpSpPr>
            <a:grpSpLocks/>
          </p:cNvGrpSpPr>
          <p:nvPr/>
        </p:nvGrpSpPr>
        <p:grpSpPr bwMode="auto">
          <a:xfrm>
            <a:off x="5652120" y="1412776"/>
            <a:ext cx="2742903" cy="2054548"/>
            <a:chOff x="5364088" y="1628800"/>
            <a:chExt cx="3320140" cy="2415173"/>
          </a:xfrm>
        </p:grpSpPr>
        <p:pic>
          <p:nvPicPr>
            <p:cNvPr id="15380" name="13 Imagen" descr="MC900434407.WMF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28184" y="1628800"/>
              <a:ext cx="1441177" cy="1508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1" name="33 CuadroTexto"/>
            <p:cNvSpPr txBox="1">
              <a:spLocks noChangeArrowheads="1"/>
            </p:cNvSpPr>
            <p:nvPr/>
          </p:nvSpPr>
          <p:spPr bwMode="auto">
            <a:xfrm>
              <a:off x="5364088" y="3212976"/>
              <a:ext cx="332014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Algunas interrupciones</a:t>
              </a: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no se pueden bloquear</a:t>
              </a:r>
            </a:p>
          </p:txBody>
        </p:sp>
      </p:grpSp>
      <p:sp>
        <p:nvSpPr>
          <p:cNvPr id="15378" name="129 Rectángulo"/>
          <p:cNvSpPr>
            <a:spLocks noChangeArrowheads="1"/>
          </p:cNvSpPr>
          <p:nvPr/>
        </p:nvSpPr>
        <p:spPr bwMode="auto">
          <a:xfrm>
            <a:off x="6831013" y="5246836"/>
            <a:ext cx="2312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b="1" i="1" dirty="0">
                <a:solidFill>
                  <a:srgbClr val="31849B"/>
                </a:solidFill>
                <a:latin typeface="Arial" pitchFamily="34" charset="0"/>
                <a:cs typeface="Times New Roman" pitchFamily="18" charset="0"/>
              </a:rPr>
              <a:t>Pero que pasa si …</a:t>
            </a:r>
            <a:endParaRPr lang="es-ES" i="1" dirty="0">
              <a:solidFill>
                <a:srgbClr val="000000"/>
              </a:solidFill>
              <a:latin typeface="Arial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>
          <a:xfrm>
            <a:off x="684213" y="0"/>
            <a:ext cx="8229600" cy="1143000"/>
          </a:xfrm>
        </p:spPr>
        <p:txBody>
          <a:bodyPr/>
          <a:lstStyle/>
          <a:p>
            <a:pPr algn="ctr" eaLnBrk="1" hangingPunct="1"/>
            <a:r>
              <a:rPr lang="es-ES" dirty="0" smtClean="0"/>
              <a:t>Interrupciones </a:t>
            </a:r>
            <a:r>
              <a:rPr lang="es-ES" dirty="0" smtClean="0"/>
              <a:t>- Resumen</a:t>
            </a:r>
            <a:endParaRPr lang="es-ES" sz="5400" b="1" i="1" dirty="0" smtClean="0">
              <a:solidFill>
                <a:srgbClr val="0070C0"/>
              </a:solidFill>
            </a:endParaRPr>
          </a:p>
        </p:txBody>
      </p:sp>
      <p:grpSp>
        <p:nvGrpSpPr>
          <p:cNvPr id="16390" name="15 Grupo"/>
          <p:cNvGrpSpPr>
            <a:grpSpLocks/>
          </p:cNvGrpSpPr>
          <p:nvPr/>
        </p:nvGrpSpPr>
        <p:grpSpPr bwMode="auto">
          <a:xfrm>
            <a:off x="868363" y="1500188"/>
            <a:ext cx="7073900" cy="2239962"/>
            <a:chOff x="867678" y="2038100"/>
            <a:chExt cx="7074123" cy="2240050"/>
          </a:xfrm>
        </p:grpSpPr>
        <p:sp>
          <p:nvSpPr>
            <p:cNvPr id="16397" name="8 CuadroTexto"/>
            <p:cNvSpPr txBox="1">
              <a:spLocks noChangeArrowheads="1"/>
            </p:cNvSpPr>
            <p:nvPr/>
          </p:nvSpPr>
          <p:spPr bwMode="auto">
            <a:xfrm>
              <a:off x="2195736" y="2708920"/>
              <a:ext cx="5746065" cy="1569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Termino lo que estoy haciendo</a:t>
              </a: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Recuerdo con que continuar</a:t>
              </a:r>
              <a:endParaRPr lang="es-ES" sz="2400" i="1">
                <a:solidFill>
                  <a:srgbClr val="00B050"/>
                </a:solidFill>
                <a:latin typeface="Arial" pitchFamily="34" charset="0"/>
              </a:endParaRP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Realizo la tarea que me interrumpió</a:t>
              </a: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Continúo con lo que estaba haciendo</a:t>
              </a:r>
              <a:endParaRPr lang="es-ES" sz="2400" i="1">
                <a:solidFill>
                  <a:srgbClr val="00B050"/>
                </a:solidFill>
                <a:latin typeface="Arial" pitchFamily="34" charset="0"/>
              </a:endParaRPr>
            </a:p>
          </p:txBody>
        </p:sp>
        <p:sp>
          <p:nvSpPr>
            <p:cNvPr id="8" name="7 Rayo"/>
            <p:cNvSpPr/>
            <p:nvPr/>
          </p:nvSpPr>
          <p:spPr>
            <a:xfrm rot="15786337" flipH="1">
              <a:off x="939114" y="1966664"/>
              <a:ext cx="720753" cy="863627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6399" name="9 CuadroTexto"/>
            <p:cNvSpPr txBox="1">
              <a:spLocks noChangeArrowheads="1"/>
            </p:cNvSpPr>
            <p:nvPr/>
          </p:nvSpPr>
          <p:spPr bwMode="auto">
            <a:xfrm>
              <a:off x="1691680" y="2204864"/>
              <a:ext cx="37721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b="1" i="1">
                  <a:latin typeface="Arial" pitchFamily="34" charset="0"/>
                  <a:sym typeface="Wingdings" pitchFamily="2" charset="2"/>
                </a:rPr>
                <a:t>Llega la interrupción y…</a:t>
              </a:r>
              <a:endParaRPr lang="es-ES" sz="2400" b="1" i="1">
                <a:latin typeface="Arial" pitchFamily="34" charset="0"/>
              </a:endParaRPr>
            </a:p>
          </p:txBody>
        </p:sp>
      </p:grp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1692275" y="3857625"/>
            <a:ext cx="6407150" cy="850900"/>
            <a:chOff x="1691680" y="4046995"/>
            <a:chExt cx="6407523" cy="851782"/>
          </a:xfrm>
        </p:grpSpPr>
        <p:sp>
          <p:nvSpPr>
            <p:cNvPr id="16395" name="10 CuadroTexto"/>
            <p:cNvSpPr txBox="1">
              <a:spLocks noChangeArrowheads="1"/>
            </p:cNvSpPr>
            <p:nvPr/>
          </p:nvSpPr>
          <p:spPr bwMode="auto">
            <a:xfrm>
              <a:off x="1691680" y="4046995"/>
              <a:ext cx="640752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b="1" i="1">
                  <a:latin typeface="Arial" pitchFamily="34" charset="0"/>
                  <a:sym typeface="Wingdings" pitchFamily="2" charset="2"/>
                </a:rPr>
                <a:t>Si existen varias fuentes de Interrupción…</a:t>
              </a:r>
              <a:endParaRPr lang="es-ES" sz="2400" b="1" i="1">
                <a:latin typeface="Arial" pitchFamily="34" charset="0"/>
              </a:endParaRPr>
            </a:p>
          </p:txBody>
        </p:sp>
        <p:sp>
          <p:nvSpPr>
            <p:cNvPr id="16396" name="11 CuadroTexto"/>
            <p:cNvSpPr txBox="1">
              <a:spLocks noChangeArrowheads="1"/>
            </p:cNvSpPr>
            <p:nvPr/>
          </p:nvSpPr>
          <p:spPr bwMode="auto">
            <a:xfrm>
              <a:off x="2195736" y="4437112"/>
              <a:ext cx="40318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Establecemos prioridades</a:t>
              </a:r>
            </a:p>
          </p:txBody>
        </p:sp>
      </p:grpSp>
      <p:sp>
        <p:nvSpPr>
          <p:cNvPr id="13" name="12 CuadroTexto"/>
          <p:cNvSpPr txBox="1">
            <a:spLocks noChangeArrowheads="1"/>
          </p:cNvSpPr>
          <p:nvPr/>
        </p:nvSpPr>
        <p:spPr bwMode="auto">
          <a:xfrm>
            <a:off x="1692275" y="4741863"/>
            <a:ext cx="48498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b="1" i="1">
                <a:latin typeface="Arial" pitchFamily="34" charset="0"/>
                <a:sym typeface="Wingdings" pitchFamily="2" charset="2"/>
              </a:rPr>
              <a:t>Las interrupciones pueden ser :</a:t>
            </a:r>
            <a:endParaRPr lang="es-ES" sz="2400" b="1" i="1">
              <a:latin typeface="Arial" pitchFamily="34" charset="0"/>
            </a:endParaRPr>
          </a:p>
        </p:txBody>
      </p:sp>
      <p:sp>
        <p:nvSpPr>
          <p:cNvPr id="14" name="13 CuadroTexto"/>
          <p:cNvSpPr txBox="1">
            <a:spLocks noChangeArrowheads="1"/>
          </p:cNvSpPr>
          <p:nvPr/>
        </p:nvSpPr>
        <p:spPr bwMode="auto">
          <a:xfrm>
            <a:off x="2195513" y="5202238"/>
            <a:ext cx="4564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  <a:sym typeface="Wingdings" pitchFamily="2" charset="2"/>
              </a:rPr>
              <a:t></a:t>
            </a:r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Bloqueables (enmascarables)</a:t>
            </a:r>
          </a:p>
        </p:txBody>
      </p:sp>
      <p:sp>
        <p:nvSpPr>
          <p:cNvPr id="15" name="14 CuadroTexto"/>
          <p:cNvSpPr txBox="1">
            <a:spLocks noChangeArrowheads="1"/>
          </p:cNvSpPr>
          <p:nvPr/>
        </p:nvSpPr>
        <p:spPr bwMode="auto">
          <a:xfrm>
            <a:off x="2195513" y="5634038"/>
            <a:ext cx="54721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  <a:sym typeface="Wingdings" pitchFamily="2" charset="2"/>
              </a:rPr>
              <a:t>No </a:t>
            </a:r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Bloqueables (no enmascarables)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1 Título"/>
          <p:cNvSpPr>
            <a:spLocks noGrp="1"/>
          </p:cNvSpPr>
          <p:nvPr>
            <p:ph type="title"/>
          </p:nvPr>
        </p:nvSpPr>
        <p:spPr>
          <a:xfrm>
            <a:off x="684213" y="260350"/>
            <a:ext cx="8229600" cy="1143000"/>
          </a:xfrm>
        </p:spPr>
        <p:txBody>
          <a:bodyPr/>
          <a:lstStyle/>
          <a:p>
            <a:pPr algn="ctr" eaLnBrk="1" hangingPunct="1"/>
            <a:r>
              <a:rPr lang="es-ES" dirty="0" smtClean="0"/>
              <a:t>Interrupciones - </a:t>
            </a:r>
            <a:r>
              <a:rPr lang="es-ES" dirty="0" smtClean="0"/>
              <a:t>Resumen</a:t>
            </a:r>
            <a:endParaRPr lang="es-ES" dirty="0" smtClean="0"/>
          </a:p>
        </p:txBody>
      </p:sp>
      <p:sp>
        <p:nvSpPr>
          <p:cNvPr id="17414" name="6 CuadroTexto"/>
          <p:cNvSpPr txBox="1">
            <a:spLocks noChangeArrowheads="1"/>
          </p:cNvSpPr>
          <p:nvPr/>
        </p:nvSpPr>
        <p:spPr bwMode="auto">
          <a:xfrm>
            <a:off x="611188" y="1683345"/>
            <a:ext cx="51466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… Y en nuestro programa</a:t>
            </a:r>
          </a:p>
        </p:txBody>
      </p:sp>
      <p:grpSp>
        <p:nvGrpSpPr>
          <p:cNvPr id="2" name="15 Grupo"/>
          <p:cNvGrpSpPr>
            <a:grpSpLocks/>
          </p:cNvGrpSpPr>
          <p:nvPr/>
        </p:nvGrpSpPr>
        <p:grpSpPr bwMode="auto">
          <a:xfrm>
            <a:off x="250825" y="2188170"/>
            <a:ext cx="8567738" cy="4121150"/>
            <a:chOff x="1483837" y="575969"/>
            <a:chExt cx="8567431" cy="4122365"/>
          </a:xfrm>
        </p:grpSpPr>
        <p:sp>
          <p:nvSpPr>
            <p:cNvPr id="17416" name="8 CuadroTexto"/>
            <p:cNvSpPr txBox="1">
              <a:spLocks noChangeArrowheads="1"/>
            </p:cNvSpPr>
            <p:nvPr/>
          </p:nvSpPr>
          <p:spPr bwMode="auto">
            <a:xfrm>
              <a:off x="2379155" y="1319138"/>
              <a:ext cx="7672113" cy="3379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Se concluye la instrucción en curso</a:t>
              </a:r>
            </a:p>
            <a:p>
              <a:pPr algn="l">
                <a:buFont typeface="Wingdings" pitchFamily="2" charset="2"/>
                <a:buChar char="à"/>
              </a:pPr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Se guarda automáticamente la dirección de retorno</a:t>
              </a:r>
            </a:p>
            <a:p>
              <a:pPr algn="l">
                <a:buFont typeface="Wingdings" pitchFamily="2" charset="2"/>
                <a:buChar char="à"/>
              </a:pPr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Se guarda automáticamente el PSW </a:t>
              </a:r>
            </a:p>
            <a:p>
              <a:pPr algn="l">
                <a:buFont typeface="Wingdings" pitchFamily="2" charset="2"/>
                <a:buChar char="à"/>
              </a:pPr>
              <a:endParaRPr lang="es-ES" sz="2400" i="1">
                <a:solidFill>
                  <a:srgbClr val="00B050"/>
                </a:solidFill>
                <a:latin typeface="Arial" pitchFamily="34" charset="0"/>
              </a:endParaRP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Atiendo la función de interrupción.</a:t>
              </a:r>
            </a:p>
            <a:p>
              <a:pPr algn="l"/>
              <a:endParaRPr lang="es-ES" sz="2400" i="1">
                <a:solidFill>
                  <a:srgbClr val="00B050"/>
                </a:solidFill>
                <a:latin typeface="Arial" pitchFamily="34" charset="0"/>
                <a:sym typeface="Wingdings" pitchFamily="2" charset="2"/>
              </a:endParaRPr>
            </a:p>
            <a:p>
              <a:pPr algn="l">
                <a:buFont typeface="Wingdings" pitchFamily="2" charset="2"/>
                <a:buChar char="à"/>
              </a:pPr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Se recupera </a:t>
              </a:r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automáticamente </a:t>
              </a:r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el PSW</a:t>
              </a:r>
            </a:p>
            <a:p>
              <a:pPr algn="l">
                <a:buFont typeface="Wingdings" pitchFamily="2" charset="2"/>
                <a:buChar char="à"/>
              </a:pPr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Se recupera automáticamente la dirección de retorno</a:t>
              </a:r>
            </a:p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Retorno al lugar al que me interrumpieron</a:t>
              </a:r>
              <a:endParaRPr lang="es-ES" sz="2400" i="1">
                <a:solidFill>
                  <a:srgbClr val="00B050"/>
                </a:solidFill>
                <a:latin typeface="Arial" pitchFamily="34" charset="0"/>
              </a:endParaRPr>
            </a:p>
          </p:txBody>
        </p:sp>
        <p:sp>
          <p:nvSpPr>
            <p:cNvPr id="8" name="7 Rayo"/>
            <p:cNvSpPr>
              <a:spLocks noChangeArrowheads="1"/>
            </p:cNvSpPr>
            <p:nvPr/>
          </p:nvSpPr>
          <p:spPr bwMode="auto">
            <a:xfrm rot="15786337" flipH="1">
              <a:off x="1555947" y="503859"/>
              <a:ext cx="719349" cy="863569"/>
            </a:xfrm>
            <a:prstGeom prst="lightningBolt">
              <a:avLst/>
            </a:prstGeom>
            <a:solidFill>
              <a:srgbClr val="FF0000"/>
            </a:solidFill>
            <a:ln w="9525" algn="ctr">
              <a:solidFill>
                <a:srgbClr val="7D60A0"/>
              </a:solidFill>
              <a:miter lim="800000"/>
              <a:headEnd/>
              <a:tailEnd/>
            </a:ln>
            <a:effectLst>
              <a:outerShdw dist="23000" dir="5400000" rotWithShape="0">
                <a:srgbClr val="000000">
                  <a:alpha val="34999"/>
                </a:srgbClr>
              </a:outerShdw>
            </a:effectLst>
          </p:spPr>
          <p:txBody>
            <a:bodyPr vert="eaVert" anchor="ctr"/>
            <a:lstStyle/>
            <a:p>
              <a:pPr>
                <a:defRPr/>
              </a:pPr>
              <a:endParaRPr lang="es-E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17418" name="9 CuadroTexto"/>
            <p:cNvSpPr txBox="1">
              <a:spLocks noChangeArrowheads="1"/>
            </p:cNvSpPr>
            <p:nvPr/>
          </p:nvSpPr>
          <p:spPr bwMode="auto">
            <a:xfrm>
              <a:off x="2379155" y="814164"/>
              <a:ext cx="3736841" cy="457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b="1" i="1">
                  <a:latin typeface="Arial" pitchFamily="34" charset="0"/>
                  <a:sym typeface="Wingdings" pitchFamily="2" charset="2"/>
                </a:rPr>
                <a:t>Llega la interrupción y…</a:t>
              </a:r>
              <a:endParaRPr lang="es-ES" sz="2400" b="1" i="1"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857250" y="152400"/>
            <a:ext cx="7929563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000000"/>
                </a:solidFill>
                <a:latin typeface="Arial Black" pitchFamily="34" charset="0"/>
              </a:rPr>
              <a:t>Programando haciendo USO de interrupciones</a:t>
            </a:r>
          </a:p>
        </p:txBody>
      </p:sp>
      <p:grpSp>
        <p:nvGrpSpPr>
          <p:cNvPr id="18435" name="Group 4"/>
          <p:cNvGrpSpPr>
            <a:grpSpLocks/>
          </p:cNvGrpSpPr>
          <p:nvPr/>
        </p:nvGrpSpPr>
        <p:grpSpPr bwMode="auto">
          <a:xfrm>
            <a:off x="1697038" y="1619250"/>
            <a:ext cx="7232650" cy="4524375"/>
            <a:chOff x="521" y="890"/>
            <a:chExt cx="4556" cy="2850"/>
          </a:xfrm>
        </p:grpSpPr>
        <p:pic>
          <p:nvPicPr>
            <p:cNvPr id="1844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" y="890"/>
              <a:ext cx="4556" cy="2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42" name="Text Box 6"/>
            <p:cNvSpPr txBox="1">
              <a:spLocks noChangeArrowheads="1"/>
            </p:cNvSpPr>
            <p:nvPr/>
          </p:nvSpPr>
          <p:spPr bwMode="auto">
            <a:xfrm>
              <a:off x="521" y="890"/>
              <a:ext cx="4556" cy="2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s-AR">
                <a:latin typeface="Arial" pitchFamily="34" charset="0"/>
              </a:endParaRPr>
            </a:p>
          </p:txBody>
        </p:sp>
      </p:grpSp>
      <p:grpSp>
        <p:nvGrpSpPr>
          <p:cNvPr id="18436" name="13 Grupo"/>
          <p:cNvGrpSpPr>
            <a:grpSpLocks/>
          </p:cNvGrpSpPr>
          <p:nvPr/>
        </p:nvGrpSpPr>
        <p:grpSpPr bwMode="auto">
          <a:xfrm>
            <a:off x="194916" y="980728"/>
            <a:ext cx="1928812" cy="2286000"/>
            <a:chOff x="214314" y="571480"/>
            <a:chExt cx="2000233" cy="2357454"/>
          </a:xfrm>
        </p:grpSpPr>
        <p:grpSp>
          <p:nvGrpSpPr>
            <p:cNvPr id="18437" name="11 Grupo"/>
            <p:cNvGrpSpPr>
              <a:grpSpLocks/>
            </p:cNvGrpSpPr>
            <p:nvPr/>
          </p:nvGrpSpPr>
          <p:grpSpPr bwMode="auto">
            <a:xfrm>
              <a:off x="214314" y="963631"/>
              <a:ext cx="2000233" cy="1965303"/>
              <a:chOff x="0" y="785794"/>
              <a:chExt cx="2428861" cy="2251055"/>
            </a:xfrm>
          </p:grpSpPr>
          <p:grpSp>
            <p:nvGrpSpPr>
              <p:cNvPr id="5" name="Group 5"/>
              <p:cNvGrpSpPr>
                <a:grpSpLocks/>
              </p:cNvGrpSpPr>
              <p:nvPr/>
            </p:nvGrpSpPr>
            <p:grpSpPr bwMode="auto">
              <a:xfrm>
                <a:off x="0" y="785794"/>
                <a:ext cx="2327271" cy="2251055"/>
                <a:chOff x="1066" y="689"/>
                <a:chExt cx="3685" cy="317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9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66" y="689"/>
                  <a:ext cx="3685" cy="3173"/>
                </a:xfrm>
                <a:prstGeom prst="rect">
                  <a:avLst/>
                </a:prstGeom>
                <a:noFill/>
                <a:ln w="9525" cap="flat">
                  <a:noFill/>
                  <a:round/>
                  <a:headEnd/>
                  <a:tailEnd/>
                </a:ln>
                <a:effectLst/>
              </p:spPr>
            </p:pic>
            <p:sp>
              <p:nvSpPr>
                <p:cNvPr id="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66" y="689"/>
                  <a:ext cx="3685" cy="3173"/>
                </a:xfrm>
                <a:prstGeom prst="rect">
                  <a:avLst/>
                </a:prstGeom>
                <a:noFill/>
                <a:ln w="9525" cap="flat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l">
                    <a:defRPr/>
                  </a:pPr>
                  <a:endParaRPr lang="es-AR">
                    <a:latin typeface="Arial" pitchFamily="34" charset="0"/>
                  </a:endParaRPr>
                </a:p>
              </p:txBody>
            </p:sp>
          </p:grpSp>
          <p:sp>
            <p:nvSpPr>
              <p:cNvPr id="18440" name="10 CuadroTexto"/>
              <p:cNvSpPr txBox="1">
                <a:spLocks noChangeArrowheads="1"/>
              </p:cNvSpPr>
              <p:nvPr/>
            </p:nvSpPr>
            <p:spPr bwMode="auto">
              <a:xfrm>
                <a:off x="1214412" y="2143116"/>
                <a:ext cx="1214449" cy="423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 dirty="0" err="1">
                    <a:solidFill>
                      <a:schemeClr val="tx2"/>
                    </a:solidFill>
                    <a:latin typeface="Arial" pitchFamily="34" charset="0"/>
                  </a:rPr>
                  <a:t>pooling</a:t>
                </a:r>
                <a:endParaRPr lang="es-AR" dirty="0">
                  <a:solidFill>
                    <a:schemeClr val="tx2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3" name="12 CuadroTexto"/>
            <p:cNvSpPr txBox="1"/>
            <p:nvPr/>
          </p:nvSpPr>
          <p:spPr>
            <a:xfrm>
              <a:off x="285104" y="571480"/>
              <a:ext cx="1858654" cy="3699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AR" b="1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</a:rPr>
                <a:t>recordando...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"/>
          <p:cNvGrpSpPr>
            <a:grpSpLocks/>
          </p:cNvGrpSpPr>
          <p:nvPr/>
        </p:nvGrpSpPr>
        <p:grpSpPr bwMode="auto">
          <a:xfrm>
            <a:off x="4929188" y="1844824"/>
            <a:ext cx="3429000" cy="2024063"/>
            <a:chOff x="521" y="890"/>
            <a:chExt cx="4556" cy="2850"/>
          </a:xfrm>
        </p:grpSpPr>
        <p:pic>
          <p:nvPicPr>
            <p:cNvPr id="1946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" y="890"/>
              <a:ext cx="4556" cy="2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8" name="Text Box 6"/>
            <p:cNvSpPr txBox="1">
              <a:spLocks noChangeArrowheads="1"/>
            </p:cNvSpPr>
            <p:nvPr/>
          </p:nvSpPr>
          <p:spPr bwMode="auto">
            <a:xfrm>
              <a:off x="521" y="890"/>
              <a:ext cx="4556" cy="2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s-AR">
                <a:latin typeface="Arial" pitchFamily="34" charset="0"/>
              </a:endParaRPr>
            </a:p>
          </p:txBody>
        </p:sp>
      </p:grpSp>
      <p:sp>
        <p:nvSpPr>
          <p:cNvPr id="19463" name="1 Título"/>
          <p:cNvSpPr>
            <a:spLocks noGrp="1"/>
          </p:cNvSpPr>
          <p:nvPr>
            <p:ph type="title"/>
          </p:nvPr>
        </p:nvSpPr>
        <p:spPr>
          <a:xfrm>
            <a:off x="1" y="404813"/>
            <a:ext cx="9144000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 - Resumen</a:t>
            </a:r>
            <a:endParaRPr lang="es-ES" dirty="0" smtClean="0"/>
          </a:p>
        </p:txBody>
      </p:sp>
      <p:sp>
        <p:nvSpPr>
          <p:cNvPr id="19464" name="6 CuadroTexto"/>
          <p:cNvSpPr txBox="1">
            <a:spLocks noChangeArrowheads="1"/>
          </p:cNvSpPr>
          <p:nvPr/>
        </p:nvSpPr>
        <p:spPr bwMode="auto">
          <a:xfrm>
            <a:off x="827088" y="4510682"/>
            <a:ext cx="67611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 dirty="0">
                <a:solidFill>
                  <a:srgbClr val="0070C0"/>
                </a:solidFill>
                <a:latin typeface="Arial" pitchFamily="34" charset="0"/>
              </a:rPr>
              <a:t>La atención de cada periférico es:</a:t>
            </a:r>
          </a:p>
        </p:txBody>
      </p:sp>
      <p:sp>
        <p:nvSpPr>
          <p:cNvPr id="19465" name="8 CuadroTexto"/>
          <p:cNvSpPr txBox="1">
            <a:spLocks noChangeArrowheads="1"/>
          </p:cNvSpPr>
          <p:nvPr/>
        </p:nvSpPr>
        <p:spPr bwMode="auto">
          <a:xfrm>
            <a:off x="539750" y="5725120"/>
            <a:ext cx="81835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 dirty="0">
                <a:solidFill>
                  <a:srgbClr val="002060"/>
                </a:solidFill>
                <a:latin typeface="Arial" pitchFamily="34" charset="0"/>
              </a:rPr>
              <a:t>¡</a:t>
            </a:r>
            <a:r>
              <a:rPr lang="es-ES" sz="3200" b="1" i="1" dirty="0">
                <a:solidFill>
                  <a:srgbClr val="FF0000"/>
                </a:solidFill>
                <a:latin typeface="Arial" pitchFamily="34" charset="0"/>
              </a:rPr>
              <a:t>A</a:t>
            </a:r>
            <a:r>
              <a:rPr lang="es-ES" sz="3200" b="1" i="1" dirty="0">
                <a:solidFill>
                  <a:srgbClr val="002060"/>
                </a:solidFill>
                <a:latin typeface="Arial" pitchFamily="34" charset="0"/>
              </a:rPr>
              <a:t>SINCRONICA</a:t>
            </a:r>
            <a:r>
              <a:rPr lang="es-ES" sz="3200" b="1" i="1" dirty="0">
                <a:solidFill>
                  <a:srgbClr val="00B050"/>
                </a:solidFill>
                <a:latin typeface="Arial" pitchFamily="34" charset="0"/>
              </a:rPr>
              <a:t> CON LA APLICACION 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784" y="3293318"/>
            <a:ext cx="40005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84" y="3293318"/>
            <a:ext cx="44577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9534" y="3725118"/>
            <a:ext cx="18288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8" name="1 Título"/>
          <p:cNvSpPr>
            <a:spLocks noGrp="1"/>
          </p:cNvSpPr>
          <p:nvPr>
            <p:ph type="title"/>
          </p:nvPr>
        </p:nvSpPr>
        <p:spPr>
          <a:xfrm>
            <a:off x="468313" y="269528"/>
            <a:ext cx="8352159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</a:t>
            </a:r>
          </a:p>
        </p:txBody>
      </p:sp>
      <p:sp>
        <p:nvSpPr>
          <p:cNvPr id="15" name="14 Flecha abajo"/>
          <p:cNvSpPr/>
          <p:nvPr/>
        </p:nvSpPr>
        <p:spPr>
          <a:xfrm>
            <a:off x="3207147" y="2717055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16" name="15 Rayo"/>
          <p:cNvSpPr/>
          <p:nvPr/>
        </p:nvSpPr>
        <p:spPr bwMode="auto">
          <a:xfrm rot="16767904" flipH="1">
            <a:off x="1028303" y="3575099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7" name="16 Flecha abajo"/>
          <p:cNvSpPr/>
          <p:nvPr/>
        </p:nvSpPr>
        <p:spPr>
          <a:xfrm rot="14749771">
            <a:off x="3492704" y="4014239"/>
            <a:ext cx="484187" cy="4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18" name="17 Flecha abajo"/>
          <p:cNvSpPr/>
          <p:nvPr/>
        </p:nvSpPr>
        <p:spPr>
          <a:xfrm>
            <a:off x="7528322" y="2932955"/>
            <a:ext cx="484187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19" name="18 Flecha abajo"/>
          <p:cNvSpPr/>
          <p:nvPr/>
        </p:nvSpPr>
        <p:spPr>
          <a:xfrm rot="7920900">
            <a:off x="5367734" y="6101606"/>
            <a:ext cx="484187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20" name="19 Flecha abajo"/>
          <p:cNvSpPr/>
          <p:nvPr/>
        </p:nvSpPr>
        <p:spPr>
          <a:xfrm>
            <a:off x="3207147" y="4661743"/>
            <a:ext cx="485775" cy="4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39" name="38 Rayo"/>
          <p:cNvSpPr/>
          <p:nvPr/>
        </p:nvSpPr>
        <p:spPr bwMode="auto">
          <a:xfrm rot="16767904" flipH="1">
            <a:off x="956865" y="4727624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0" name="39 Flecha abajo"/>
          <p:cNvSpPr/>
          <p:nvPr/>
        </p:nvSpPr>
        <p:spPr>
          <a:xfrm rot="14749771">
            <a:off x="3352403" y="5257849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1" name="40 Flecha abajo"/>
          <p:cNvSpPr/>
          <p:nvPr/>
        </p:nvSpPr>
        <p:spPr>
          <a:xfrm>
            <a:off x="7528322" y="2932955"/>
            <a:ext cx="484187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2" name="41 Flecha abajo"/>
          <p:cNvSpPr/>
          <p:nvPr/>
        </p:nvSpPr>
        <p:spPr>
          <a:xfrm rot="7920900">
            <a:off x="5367734" y="6101606"/>
            <a:ext cx="484187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3" name="42 Flecha abajo"/>
          <p:cNvSpPr/>
          <p:nvPr/>
        </p:nvSpPr>
        <p:spPr>
          <a:xfrm>
            <a:off x="3207147" y="5698380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9534" y="3796555"/>
            <a:ext cx="22288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Rectángulo redondeado"/>
          <p:cNvSpPr/>
          <p:nvPr/>
        </p:nvSpPr>
        <p:spPr>
          <a:xfrm>
            <a:off x="5080397" y="1564530"/>
            <a:ext cx="2303462" cy="7921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s-AR" b="1" i="1" dirty="0">
                <a:solidFill>
                  <a:srgbClr val="0070C0"/>
                </a:solidFill>
              </a:rPr>
              <a:t>COMPILAMOS Y LINKEAMOS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602 L -0.00278 0.19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24895 -0.1932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" y="-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00278 0.4275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-0.2283 -0.2416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" y="-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-0.00521 0.0821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951E-6 L 0.24132 -0.3640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" y="-18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00278 0.4275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1804 L -0.23629 -0.08395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-0.00261 0.154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39" grpId="0" animBg="1"/>
      <p:bldP spid="39" grpId="1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260475" y="4579615"/>
            <a:ext cx="6624638" cy="6477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rgbClr val="FFC000"/>
                </a:solidFill>
              </a:rPr>
              <a:t>Drivers </a:t>
            </a:r>
            <a:endParaRPr lang="es-ES" b="1" dirty="0">
              <a:solidFill>
                <a:srgbClr val="FFC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/>
              <a:t>Firmware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260475" y="3931369"/>
            <a:ext cx="6624638" cy="647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rgbClr val="FFC000"/>
                </a:solidFill>
              </a:rPr>
              <a:t>Buffers </a:t>
            </a:r>
            <a:endParaRPr lang="es-ES" b="1" dirty="0">
              <a:solidFill>
                <a:srgbClr val="FFC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/>
              <a:t>Memoria</a:t>
            </a: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1260475" y="3211190"/>
            <a:ext cx="6624638" cy="72072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rgbClr val="FFC000"/>
                </a:solidFill>
              </a:rPr>
              <a:t>Primitivas </a:t>
            </a:r>
            <a:endParaRPr lang="es-ES" b="1" dirty="0">
              <a:solidFill>
                <a:srgbClr val="FFC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/>
              <a:t>librerías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1260475" y="2347044"/>
            <a:ext cx="6624638" cy="86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solidFill>
                  <a:srgbClr val="FFC000"/>
                </a:solidFill>
              </a:rPr>
              <a:t>Aplicación</a:t>
            </a:r>
          </a:p>
        </p:txBody>
      </p:sp>
      <p:grpSp>
        <p:nvGrpSpPr>
          <p:cNvPr id="3084" name="Group 17"/>
          <p:cNvGrpSpPr>
            <a:grpSpLocks/>
          </p:cNvGrpSpPr>
          <p:nvPr/>
        </p:nvGrpSpPr>
        <p:grpSpPr bwMode="auto">
          <a:xfrm>
            <a:off x="180975" y="2418482"/>
            <a:ext cx="935038" cy="2593975"/>
            <a:chOff x="204" y="1434"/>
            <a:chExt cx="589" cy="998"/>
          </a:xfrm>
        </p:grpSpPr>
        <p:sp>
          <p:nvSpPr>
            <p:cNvPr id="3225" name="Rectangle 18"/>
            <p:cNvSpPr>
              <a:spLocks noChangeArrowheads="1"/>
            </p:cNvSpPr>
            <p:nvPr/>
          </p:nvSpPr>
          <p:spPr bwMode="auto">
            <a:xfrm>
              <a:off x="204" y="1706"/>
              <a:ext cx="54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s-ES" b="1"/>
                <a:t>P</a:t>
              </a:r>
            </a:p>
            <a:p>
              <a:r>
                <a:rPr lang="es-ES" b="1"/>
                <a:t>O</a:t>
              </a:r>
            </a:p>
            <a:p>
              <a:r>
                <a:rPr lang="es-ES" b="1"/>
                <a:t>R</a:t>
              </a:r>
            </a:p>
            <a:p>
              <a:r>
                <a:rPr lang="es-ES" b="1"/>
                <a:t>T</a:t>
              </a:r>
            </a:p>
            <a:p>
              <a:r>
                <a:rPr lang="es-ES" b="1"/>
                <a:t>A</a:t>
              </a:r>
            </a:p>
            <a:p>
              <a:r>
                <a:rPr lang="es-ES" b="1"/>
                <a:t>B</a:t>
              </a:r>
            </a:p>
            <a:p>
              <a:r>
                <a:rPr lang="es-ES" b="1"/>
                <a:t>L</a:t>
              </a:r>
            </a:p>
            <a:p>
              <a:r>
                <a:rPr lang="es-ES" b="1"/>
                <a:t>E</a:t>
              </a:r>
            </a:p>
            <a:p>
              <a:endParaRPr lang="es-ES" b="1"/>
            </a:p>
          </p:txBody>
        </p:sp>
        <p:sp>
          <p:nvSpPr>
            <p:cNvPr id="3226" name="AutoShape 19"/>
            <p:cNvSpPr>
              <a:spLocks/>
            </p:cNvSpPr>
            <p:nvPr/>
          </p:nvSpPr>
          <p:spPr bwMode="auto">
            <a:xfrm>
              <a:off x="748" y="1434"/>
              <a:ext cx="45" cy="998"/>
            </a:xfrm>
            <a:prstGeom prst="leftBrace">
              <a:avLst>
                <a:gd name="adj1" fmla="val 18481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s-AR"/>
            </a:p>
          </p:txBody>
        </p:sp>
      </p:grpSp>
      <p:sp>
        <p:nvSpPr>
          <p:cNvPr id="3085" name="Line 20"/>
          <p:cNvSpPr>
            <a:spLocks noChangeShapeType="1"/>
          </p:cNvSpPr>
          <p:nvPr/>
        </p:nvSpPr>
        <p:spPr bwMode="auto">
          <a:xfrm>
            <a:off x="5435600" y="2851869"/>
            <a:ext cx="0" cy="24479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075238" y="3499569"/>
            <a:ext cx="792162" cy="863600"/>
            <a:chOff x="3379" y="482"/>
            <a:chExt cx="499" cy="544"/>
          </a:xfrm>
        </p:grpSpPr>
        <p:sp>
          <p:nvSpPr>
            <p:cNvPr id="3223" name="Line 22"/>
            <p:cNvSpPr>
              <a:spLocks noChangeShapeType="1"/>
            </p:cNvSpPr>
            <p:nvPr/>
          </p:nvSpPr>
          <p:spPr bwMode="auto">
            <a:xfrm>
              <a:off x="3379" y="482"/>
              <a:ext cx="499" cy="5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224" name="Line 23"/>
            <p:cNvSpPr>
              <a:spLocks noChangeShapeType="1"/>
            </p:cNvSpPr>
            <p:nvPr/>
          </p:nvSpPr>
          <p:spPr bwMode="auto">
            <a:xfrm flipH="1">
              <a:off x="3379" y="482"/>
              <a:ext cx="454" cy="5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87" name="Group 237"/>
          <p:cNvGrpSpPr>
            <a:grpSpLocks/>
          </p:cNvGrpSpPr>
          <p:nvPr/>
        </p:nvGrpSpPr>
        <p:grpSpPr bwMode="auto">
          <a:xfrm>
            <a:off x="1403350" y="1325314"/>
            <a:ext cx="6348413" cy="1671638"/>
            <a:chOff x="884" y="754"/>
            <a:chExt cx="3999" cy="1053"/>
          </a:xfrm>
        </p:grpSpPr>
        <p:grpSp>
          <p:nvGrpSpPr>
            <p:cNvPr id="3129" name="Group 125"/>
            <p:cNvGrpSpPr>
              <a:grpSpLocks/>
            </p:cNvGrpSpPr>
            <p:nvPr/>
          </p:nvGrpSpPr>
          <p:grpSpPr bwMode="auto">
            <a:xfrm>
              <a:off x="3923" y="799"/>
              <a:ext cx="960" cy="1008"/>
              <a:chOff x="5616" y="2437"/>
              <a:chExt cx="4608" cy="3288"/>
            </a:xfrm>
          </p:grpSpPr>
          <p:sp>
            <p:nvSpPr>
              <p:cNvPr id="3196" name="AutoShape 126"/>
              <p:cNvSpPr>
                <a:spLocks noChangeArrowheads="1"/>
              </p:cNvSpPr>
              <p:nvPr/>
            </p:nvSpPr>
            <p:spPr bwMode="auto">
              <a:xfrm>
                <a:off x="7344" y="4936"/>
                <a:ext cx="2736" cy="28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round/>
                <a:headEnd/>
                <a:tailEnd/>
              </a:ln>
              <a:scene3d>
                <a:camera prst="legacyPerspectiveTop"/>
                <a:lightRig rig="legacyFlat3" dir="b"/>
              </a:scene3d>
              <a:sp3d extrusionH="1218930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pPr algn="l"/>
                <a:endParaRPr lang="es-AR"/>
              </a:p>
            </p:txBody>
          </p:sp>
          <p:sp>
            <p:nvSpPr>
              <p:cNvPr id="3197" name="AutoShape 127"/>
              <p:cNvSpPr>
                <a:spLocks noChangeAspect="1" noChangeArrowheads="1"/>
              </p:cNvSpPr>
              <p:nvPr/>
            </p:nvSpPr>
            <p:spPr bwMode="auto">
              <a:xfrm rot="-5400000">
                <a:off x="7488" y="2200"/>
                <a:ext cx="2499" cy="2973"/>
              </a:xfrm>
              <a:prstGeom prst="can">
                <a:avLst>
                  <a:gd name="adj" fmla="val 29742"/>
                </a:avLst>
              </a:prstGeom>
              <a:gradFill rotWithShape="0">
                <a:gsLst>
                  <a:gs pos="0">
                    <a:srgbClr val="797979"/>
                  </a:gs>
                  <a:gs pos="50000">
                    <a:srgbClr val="FFFFFF"/>
                  </a:gs>
                  <a:gs pos="100000">
                    <a:srgbClr val="797979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98" name="Rectangle 128"/>
              <p:cNvSpPr>
                <a:spLocks noChangeArrowheads="1"/>
              </p:cNvSpPr>
              <p:nvPr/>
            </p:nvSpPr>
            <p:spPr bwMode="auto">
              <a:xfrm>
                <a:off x="5868" y="3553"/>
                <a:ext cx="288" cy="432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99" name="Oval 129"/>
              <p:cNvSpPr>
                <a:spLocks noChangeArrowheads="1"/>
              </p:cNvSpPr>
              <p:nvPr/>
            </p:nvSpPr>
            <p:spPr bwMode="auto">
              <a:xfrm>
                <a:off x="7182" y="2437"/>
                <a:ext cx="1008" cy="2499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200" name="AutoShape 130"/>
              <p:cNvSpPr>
                <a:spLocks noChangeArrowheads="1"/>
              </p:cNvSpPr>
              <p:nvPr/>
            </p:nvSpPr>
            <p:spPr bwMode="auto">
              <a:xfrm rot="-5400000">
                <a:off x="6538" y="2727"/>
                <a:ext cx="381" cy="1968"/>
              </a:xfrm>
              <a:prstGeom prst="can">
                <a:avLst>
                  <a:gd name="adj" fmla="val 58254"/>
                </a:avLst>
              </a:prstGeom>
              <a:gradFill rotWithShape="0">
                <a:gsLst>
                  <a:gs pos="0">
                    <a:srgbClr val="C0C0C0"/>
                  </a:gs>
                  <a:gs pos="100000">
                    <a:srgbClr val="595959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201" name="AutoShape 131"/>
              <p:cNvSpPr>
                <a:spLocks noChangeArrowheads="1"/>
              </p:cNvSpPr>
              <p:nvPr/>
            </p:nvSpPr>
            <p:spPr bwMode="auto">
              <a:xfrm rot="-5400000">
                <a:off x="5159" y="3377"/>
                <a:ext cx="1440" cy="525"/>
              </a:xfrm>
              <a:prstGeom prst="can">
                <a:avLst>
                  <a:gd name="adj" fmla="val 42093"/>
                </a:avLst>
              </a:prstGeom>
              <a:gradFill rotWithShape="0">
                <a:gsLst>
                  <a:gs pos="0">
                    <a:srgbClr val="969696"/>
                  </a:gs>
                  <a:gs pos="50000">
                    <a:srgbClr val="EAEAEA"/>
                  </a:gs>
                  <a:gs pos="100000">
                    <a:srgbClr val="969696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202" name="Text Box 132"/>
              <p:cNvSpPr txBox="1">
                <a:spLocks noChangeArrowheads="1"/>
              </p:cNvSpPr>
              <p:nvPr/>
            </p:nvSpPr>
            <p:spPr bwMode="auto">
              <a:xfrm>
                <a:off x="8640" y="3349"/>
                <a:ext cx="129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es-AR">
                  <a:latin typeface="Tahoma" pitchFamily="34" charset="0"/>
                </a:endParaRPr>
              </a:p>
            </p:txBody>
          </p:sp>
          <p:sp>
            <p:nvSpPr>
              <p:cNvPr id="3203" name="Rectangle 133"/>
              <p:cNvSpPr>
                <a:spLocks noChangeArrowheads="1"/>
              </p:cNvSpPr>
              <p:nvPr/>
            </p:nvSpPr>
            <p:spPr bwMode="auto">
              <a:xfrm>
                <a:off x="5745" y="4372"/>
                <a:ext cx="288" cy="1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grpSp>
            <p:nvGrpSpPr>
              <p:cNvPr id="3204" name="Group 134"/>
              <p:cNvGrpSpPr>
                <a:grpSpLocks/>
              </p:cNvGrpSpPr>
              <p:nvPr/>
            </p:nvGrpSpPr>
            <p:grpSpPr bwMode="auto">
              <a:xfrm rot="-5400000">
                <a:off x="5344" y="4961"/>
                <a:ext cx="1105" cy="423"/>
                <a:chOff x="5696" y="8064"/>
                <a:chExt cx="1360" cy="576"/>
              </a:xfrm>
            </p:grpSpPr>
            <p:sp>
              <p:nvSpPr>
                <p:cNvPr id="3205" name="Rectangle 135"/>
                <p:cNvSpPr>
                  <a:spLocks noChangeArrowheads="1"/>
                </p:cNvSpPr>
                <p:nvPr/>
              </p:nvSpPr>
              <p:spPr bwMode="auto">
                <a:xfrm>
                  <a:off x="6136" y="8186"/>
                  <a:ext cx="880" cy="33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206" name="Line 136"/>
                <p:cNvSpPr>
                  <a:spLocks noChangeShapeType="1"/>
                </p:cNvSpPr>
                <p:nvPr/>
              </p:nvSpPr>
              <p:spPr bwMode="auto">
                <a:xfrm flipH="1">
                  <a:off x="649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07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653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08" name="Line 138"/>
                <p:cNvSpPr>
                  <a:spLocks noChangeShapeType="1"/>
                </p:cNvSpPr>
                <p:nvPr/>
              </p:nvSpPr>
              <p:spPr bwMode="auto">
                <a:xfrm flipH="1">
                  <a:off x="657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09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661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0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665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1" name="Line 141"/>
                <p:cNvSpPr>
                  <a:spLocks noChangeShapeType="1"/>
                </p:cNvSpPr>
                <p:nvPr/>
              </p:nvSpPr>
              <p:spPr bwMode="auto">
                <a:xfrm flipH="1">
                  <a:off x="669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2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673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3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677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4" name="Line 144"/>
                <p:cNvSpPr>
                  <a:spLocks noChangeShapeType="1"/>
                </p:cNvSpPr>
                <p:nvPr/>
              </p:nvSpPr>
              <p:spPr bwMode="auto">
                <a:xfrm flipH="1">
                  <a:off x="681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5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6856" y="8169"/>
                  <a:ext cx="40" cy="36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6" name="Rectangle 146"/>
                <p:cNvSpPr>
                  <a:spLocks noChangeArrowheads="1"/>
                </p:cNvSpPr>
                <p:nvPr/>
              </p:nvSpPr>
              <p:spPr bwMode="auto">
                <a:xfrm>
                  <a:off x="7016" y="8273"/>
                  <a:ext cx="40" cy="15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217" name="Line 147"/>
                <p:cNvSpPr>
                  <a:spLocks noChangeShapeType="1"/>
                </p:cNvSpPr>
                <p:nvPr/>
              </p:nvSpPr>
              <p:spPr bwMode="auto">
                <a:xfrm>
                  <a:off x="5696" y="8483"/>
                  <a:ext cx="4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8" name="Line 148"/>
                <p:cNvSpPr>
                  <a:spLocks noChangeShapeType="1"/>
                </p:cNvSpPr>
                <p:nvPr/>
              </p:nvSpPr>
              <p:spPr bwMode="auto">
                <a:xfrm>
                  <a:off x="5696" y="8378"/>
                  <a:ext cx="4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19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5696" y="8273"/>
                  <a:ext cx="44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220" name="Rectangle 150"/>
                <p:cNvSpPr>
                  <a:spLocks noChangeArrowheads="1"/>
                </p:cNvSpPr>
                <p:nvPr/>
              </p:nvSpPr>
              <p:spPr bwMode="auto">
                <a:xfrm>
                  <a:off x="6216" y="8221"/>
                  <a:ext cx="680" cy="262"/>
                </a:xfrm>
                <a:prstGeom prst="rect">
                  <a:avLst/>
                </a:prstGeom>
                <a:noFill/>
                <a:ln w="9525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221" name="Rectangle 151"/>
                <p:cNvSpPr>
                  <a:spLocks noChangeArrowheads="1"/>
                </p:cNvSpPr>
                <p:nvPr/>
              </p:nvSpPr>
              <p:spPr bwMode="auto">
                <a:xfrm>
                  <a:off x="6696" y="8064"/>
                  <a:ext cx="40" cy="57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222" name="Rectangle 152"/>
                <p:cNvSpPr>
                  <a:spLocks noChangeArrowheads="1"/>
                </p:cNvSpPr>
                <p:nvPr/>
              </p:nvSpPr>
              <p:spPr bwMode="auto">
                <a:xfrm>
                  <a:off x="6776" y="8064"/>
                  <a:ext cx="40" cy="57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</p:grpSp>
        </p:grpSp>
        <p:grpSp>
          <p:nvGrpSpPr>
            <p:cNvPr id="3130" name="Group 153"/>
            <p:cNvGrpSpPr>
              <a:grpSpLocks/>
            </p:cNvGrpSpPr>
            <p:nvPr/>
          </p:nvGrpSpPr>
          <p:grpSpPr bwMode="auto">
            <a:xfrm>
              <a:off x="884" y="935"/>
              <a:ext cx="792" cy="720"/>
              <a:chOff x="4410" y="3681"/>
              <a:chExt cx="3175" cy="3995"/>
            </a:xfrm>
          </p:grpSpPr>
          <p:sp>
            <p:nvSpPr>
              <p:cNvPr id="3161" name="AutoShape 154"/>
              <p:cNvSpPr>
                <a:spLocks noChangeArrowheads="1"/>
              </p:cNvSpPr>
              <p:nvPr/>
            </p:nvSpPr>
            <p:spPr bwMode="auto">
              <a:xfrm>
                <a:off x="5759" y="6330"/>
                <a:ext cx="451" cy="2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98 w 21600"/>
                  <a:gd name="T13" fmla="*/ 4621 h 21600"/>
                  <a:gd name="T14" fmla="*/ 17002 w 21600"/>
                  <a:gd name="T15" fmla="*/ 1697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625" y="21600"/>
                    </a:lnTo>
                    <a:lnTo>
                      <a:pt x="1597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flatTx/>
              </a:bodyPr>
              <a:lstStyle/>
              <a:p>
                <a:endParaRPr lang="es-MX"/>
              </a:p>
            </p:txBody>
          </p:sp>
          <p:sp>
            <p:nvSpPr>
              <p:cNvPr id="3162" name="Oval 155"/>
              <p:cNvSpPr>
                <a:spLocks noChangeArrowheads="1"/>
              </p:cNvSpPr>
              <p:nvPr/>
            </p:nvSpPr>
            <p:spPr bwMode="auto">
              <a:xfrm>
                <a:off x="6325" y="5326"/>
                <a:ext cx="1128" cy="100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63" name="Oval 156"/>
              <p:cNvSpPr>
                <a:spLocks noChangeArrowheads="1"/>
              </p:cNvSpPr>
              <p:nvPr/>
            </p:nvSpPr>
            <p:spPr bwMode="auto">
              <a:xfrm>
                <a:off x="6842" y="4834"/>
                <a:ext cx="386" cy="291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</a:gradFill>
              <a:ln w="9525">
                <a:round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pPr algn="l"/>
                <a:endParaRPr lang="es-AR"/>
              </a:p>
            </p:txBody>
          </p:sp>
          <p:sp>
            <p:nvSpPr>
              <p:cNvPr id="3164" name="AutoShape 157"/>
              <p:cNvSpPr>
                <a:spLocks noChangeArrowheads="1"/>
              </p:cNvSpPr>
              <p:nvPr/>
            </p:nvSpPr>
            <p:spPr bwMode="auto">
              <a:xfrm rot="-8093918">
                <a:off x="6559" y="4710"/>
                <a:ext cx="100" cy="1296"/>
              </a:xfrm>
              <a:prstGeom prst="can">
                <a:avLst>
                  <a:gd name="adj" fmla="val 324000"/>
                </a:avLst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grpSp>
            <p:nvGrpSpPr>
              <p:cNvPr id="3165" name="Group 158"/>
              <p:cNvGrpSpPr>
                <a:grpSpLocks/>
              </p:cNvGrpSpPr>
              <p:nvPr/>
            </p:nvGrpSpPr>
            <p:grpSpPr bwMode="auto">
              <a:xfrm>
                <a:off x="4440" y="5097"/>
                <a:ext cx="1128" cy="1607"/>
                <a:chOff x="3455" y="6480"/>
                <a:chExt cx="1440" cy="2304"/>
              </a:xfrm>
            </p:grpSpPr>
            <p:sp>
              <p:nvSpPr>
                <p:cNvPr id="3193" name="Oval 159"/>
                <p:cNvSpPr>
                  <a:spLocks noChangeArrowheads="1"/>
                </p:cNvSpPr>
                <p:nvPr/>
              </p:nvSpPr>
              <p:spPr bwMode="auto">
                <a:xfrm rot="-10796514">
                  <a:off x="3455" y="6914"/>
                  <a:ext cx="1440" cy="144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94" name="Rectangle 160"/>
                <p:cNvSpPr>
                  <a:spLocks noChangeArrowheads="1"/>
                </p:cNvSpPr>
                <p:nvPr/>
              </p:nvSpPr>
              <p:spPr bwMode="auto">
                <a:xfrm rot="-10796514">
                  <a:off x="4175" y="6480"/>
                  <a:ext cx="720" cy="2304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95" name="Line 161"/>
                <p:cNvSpPr>
                  <a:spLocks noChangeShapeType="1"/>
                </p:cNvSpPr>
                <p:nvPr/>
              </p:nvSpPr>
              <p:spPr bwMode="auto">
                <a:xfrm rot="10803486" flipH="1">
                  <a:off x="4176" y="691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sp>
            <p:nvSpPr>
              <p:cNvPr id="3166" name="Rectangle 162"/>
              <p:cNvSpPr>
                <a:spLocks noChangeArrowheads="1"/>
              </p:cNvSpPr>
              <p:nvPr/>
            </p:nvSpPr>
            <p:spPr bwMode="auto">
              <a:xfrm>
                <a:off x="6438" y="5326"/>
                <a:ext cx="564" cy="130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67" name="Line 163"/>
              <p:cNvSpPr>
                <a:spLocks noChangeShapeType="1"/>
              </p:cNvSpPr>
              <p:nvPr/>
            </p:nvSpPr>
            <p:spPr bwMode="auto">
              <a:xfrm flipH="1">
                <a:off x="6889" y="5326"/>
                <a:ext cx="11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236" name="AutoShape 164" descr="Granito"/>
              <p:cNvSpPr>
                <a:spLocks noChangeArrowheads="1"/>
              </p:cNvSpPr>
              <p:nvPr/>
            </p:nvSpPr>
            <p:spPr bwMode="auto">
              <a:xfrm>
                <a:off x="5204" y="5312"/>
                <a:ext cx="1467" cy="1004"/>
              </a:xfrm>
              <a:prstGeom prst="roundRect">
                <a:avLst>
                  <a:gd name="adj" fmla="val 16667"/>
                </a:avLst>
              </a:prstGeom>
              <a:blipFill dpi="0" rotWithShape="0">
                <a:blip r:embed="rId2" cstate="print"/>
                <a:srcRect/>
                <a:tile tx="0" ty="0" sx="100000" sy="100000" flip="none" algn="tl"/>
              </a:blipFill>
              <a:ln w="57150" cmpd="thinThick">
                <a:solidFill>
                  <a:srgbClr val="000000"/>
                </a:solidFill>
                <a:round/>
                <a:headEnd/>
                <a:tailEnd/>
              </a:ln>
              <a:effectLst>
                <a:outerShdw dist="107763" dir="189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latin typeface="+mn-lt"/>
                  <a:cs typeface="+mn-cs"/>
                </a:endParaRPr>
              </a:p>
            </p:txBody>
          </p:sp>
          <p:sp>
            <p:nvSpPr>
              <p:cNvPr id="3169" name="AutoShape 165"/>
              <p:cNvSpPr>
                <a:spLocks noChangeArrowheads="1"/>
              </p:cNvSpPr>
              <p:nvPr/>
            </p:nvSpPr>
            <p:spPr bwMode="auto">
              <a:xfrm>
                <a:off x="5442" y="4671"/>
                <a:ext cx="1008" cy="6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5593 w 21600"/>
                  <a:gd name="T13" fmla="*/ 5603 h 21600"/>
                  <a:gd name="T14" fmla="*/ 16007 w 21600"/>
                  <a:gd name="T15" fmla="*/ 1599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7599" y="21600"/>
                    </a:lnTo>
                    <a:lnTo>
                      <a:pt x="140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7676"/>
                  </a:gs>
                  <a:gs pos="100000">
                    <a:srgbClr val="FFFFFF"/>
                  </a:gs>
                </a:gsLst>
                <a:lin ang="18900000" scaled="1"/>
              </a:gra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FFFFF"/>
                </a:extrusionClr>
              </a:sp3d>
            </p:spPr>
            <p:txBody>
              <a:bodyPr>
                <a:flatTx/>
              </a:bodyPr>
              <a:lstStyle/>
              <a:p>
                <a:endParaRPr lang="es-MX"/>
              </a:p>
            </p:txBody>
          </p:sp>
          <p:grpSp>
            <p:nvGrpSpPr>
              <p:cNvPr id="3170" name="Group 166"/>
              <p:cNvGrpSpPr>
                <a:grpSpLocks/>
              </p:cNvGrpSpPr>
              <p:nvPr/>
            </p:nvGrpSpPr>
            <p:grpSpPr bwMode="auto">
              <a:xfrm>
                <a:off x="5533" y="6745"/>
                <a:ext cx="903" cy="931"/>
                <a:chOff x="6045" y="8946"/>
                <a:chExt cx="1152" cy="1335"/>
              </a:xfrm>
            </p:grpSpPr>
            <p:sp>
              <p:nvSpPr>
                <p:cNvPr id="3191" name="AutoShape 167"/>
                <p:cNvSpPr>
                  <a:spLocks noChangeArrowheads="1"/>
                </p:cNvSpPr>
                <p:nvPr/>
              </p:nvSpPr>
              <p:spPr bwMode="auto">
                <a:xfrm>
                  <a:off x="6045" y="9273"/>
                  <a:ext cx="1152" cy="1008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101010"/>
                    </a:gs>
                    <a:gs pos="50000">
                      <a:srgbClr val="FFFFFF"/>
                    </a:gs>
                    <a:gs pos="100000">
                      <a:srgbClr val="101010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>
                  <a:prstShdw prst="shdw17" dist="17961" dir="2700000">
                    <a:srgbClr val="999999"/>
                  </a:prstShdw>
                </a:effectLst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92" name="Oval 168"/>
                <p:cNvSpPr>
                  <a:spLocks noChangeArrowheads="1"/>
                </p:cNvSpPr>
                <p:nvPr/>
              </p:nvSpPr>
              <p:spPr bwMode="auto">
                <a:xfrm>
                  <a:off x="6270" y="8946"/>
                  <a:ext cx="681" cy="345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cene3d>
                  <a:camera prst="legacyPerspectiveBottom"/>
                  <a:lightRig rig="legacyFlat3" dir="t"/>
                </a:scene3d>
                <a:sp3d extrusionH="887400" prstMaterial="legacyMatte">
                  <a:bevelT w="13500" h="13500" prst="angle"/>
                  <a:bevelB w="13500" h="13500" prst="angle"/>
                  <a:extrusionClr>
                    <a:srgbClr val="000000"/>
                  </a:extrusionClr>
                </a:sp3d>
              </p:spPr>
              <p:txBody>
                <a:bodyPr>
                  <a:flatTx/>
                </a:bodyPr>
                <a:lstStyle/>
                <a:p>
                  <a:pPr algn="l"/>
                  <a:endParaRPr lang="es-AR"/>
                </a:p>
              </p:txBody>
            </p:sp>
          </p:grpSp>
          <p:sp>
            <p:nvSpPr>
              <p:cNvPr id="3171" name="Line 169"/>
              <p:cNvSpPr>
                <a:spLocks noChangeShapeType="1"/>
              </p:cNvSpPr>
              <p:nvPr/>
            </p:nvSpPr>
            <p:spPr bwMode="auto">
              <a:xfrm flipH="1">
                <a:off x="4410" y="7281"/>
                <a:ext cx="101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72" name="Line 170"/>
              <p:cNvSpPr>
                <a:spLocks noChangeShapeType="1"/>
              </p:cNvSpPr>
              <p:nvPr/>
            </p:nvSpPr>
            <p:spPr bwMode="auto">
              <a:xfrm>
                <a:off x="6570" y="7281"/>
                <a:ext cx="101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73" name="AutoShape 171"/>
              <p:cNvSpPr>
                <a:spLocks noChangeArrowheads="1"/>
              </p:cNvSpPr>
              <p:nvPr/>
            </p:nvSpPr>
            <p:spPr bwMode="auto">
              <a:xfrm rot="5400000">
                <a:off x="5426" y="3409"/>
                <a:ext cx="751" cy="12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5 w 21600"/>
                  <a:gd name="T13" fmla="*/ 2917 h 21600"/>
                  <a:gd name="T14" fmla="*/ 18235 w 21600"/>
                  <a:gd name="T15" fmla="*/ 925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close/>
                  </a:path>
                </a:pathLst>
              </a:custGeom>
              <a:blipFill dpi="0" rotWithShape="0">
                <a:blip r:embed="rId2" cstate="print"/>
                <a:srcRect/>
                <a:tile tx="0" ty="0" sx="100000" sy="100000" flip="none" algn="tl"/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74" name="Line 172"/>
              <p:cNvSpPr>
                <a:spLocks noChangeShapeType="1"/>
              </p:cNvSpPr>
              <p:nvPr/>
            </p:nvSpPr>
            <p:spPr bwMode="auto">
              <a:xfrm>
                <a:off x="5987" y="6531"/>
                <a:ext cx="0" cy="603"/>
              </a:xfrm>
              <a:prstGeom prst="line">
                <a:avLst/>
              </a:prstGeom>
              <a:noFill/>
              <a:ln w="76200" cmpd="tri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grpSp>
            <p:nvGrpSpPr>
              <p:cNvPr id="3175" name="Group 173"/>
              <p:cNvGrpSpPr>
                <a:grpSpLocks/>
              </p:cNvGrpSpPr>
              <p:nvPr/>
            </p:nvGrpSpPr>
            <p:grpSpPr bwMode="auto">
              <a:xfrm>
                <a:off x="5370" y="5433"/>
                <a:ext cx="1152" cy="756"/>
                <a:chOff x="5760" y="6048"/>
                <a:chExt cx="3575" cy="2160"/>
              </a:xfrm>
            </p:grpSpPr>
            <p:grpSp>
              <p:nvGrpSpPr>
                <p:cNvPr id="3177" name="Group 174"/>
                <p:cNvGrpSpPr>
                  <a:grpSpLocks/>
                </p:cNvGrpSpPr>
                <p:nvPr/>
              </p:nvGrpSpPr>
              <p:grpSpPr bwMode="auto">
                <a:xfrm>
                  <a:off x="5760" y="6048"/>
                  <a:ext cx="1440" cy="2160"/>
                  <a:chOff x="5760" y="6048"/>
                  <a:chExt cx="1440" cy="2160"/>
                </a:xfrm>
              </p:grpSpPr>
              <p:sp>
                <p:nvSpPr>
                  <p:cNvPr id="3188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5760" y="6048"/>
                    <a:ext cx="1440" cy="1440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89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5760" y="6768"/>
                    <a:ext cx="1440" cy="1440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90" name="Rectangle 177"/>
                  <p:cNvSpPr>
                    <a:spLocks noChangeArrowheads="1"/>
                  </p:cNvSpPr>
                  <p:nvPr/>
                </p:nvSpPr>
                <p:spPr bwMode="auto">
                  <a:xfrm>
                    <a:off x="5883" y="6768"/>
                    <a:ext cx="1227" cy="864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</p:grpSp>
            <p:grpSp>
              <p:nvGrpSpPr>
                <p:cNvPr id="3178" name="Group 178"/>
                <p:cNvGrpSpPr>
                  <a:grpSpLocks/>
                </p:cNvGrpSpPr>
                <p:nvPr/>
              </p:nvGrpSpPr>
              <p:grpSpPr bwMode="auto">
                <a:xfrm>
                  <a:off x="7176" y="6464"/>
                  <a:ext cx="2159" cy="1441"/>
                  <a:chOff x="7056" y="6479"/>
                  <a:chExt cx="2159" cy="1441"/>
                </a:xfrm>
              </p:grpSpPr>
              <p:sp>
                <p:nvSpPr>
                  <p:cNvPr id="3185" name="Oval 17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775" y="6479"/>
                    <a:ext cx="1440" cy="1440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86" name="Oval 18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056" y="6480"/>
                    <a:ext cx="1440" cy="1440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87" name="Rectangle 18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461" y="6772"/>
                    <a:ext cx="1227" cy="888"/>
                  </a:xfrm>
                  <a:prstGeom prst="rect">
                    <a:avLst/>
                  </a:prstGeom>
                  <a:solidFill>
                    <a:srgbClr val="DDDDDD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</p:grpSp>
            <p:grpSp>
              <p:nvGrpSpPr>
                <p:cNvPr id="3179" name="Group 182"/>
                <p:cNvGrpSpPr>
                  <a:grpSpLocks/>
                </p:cNvGrpSpPr>
                <p:nvPr/>
              </p:nvGrpSpPr>
              <p:grpSpPr bwMode="auto">
                <a:xfrm>
                  <a:off x="7989" y="6918"/>
                  <a:ext cx="576" cy="576"/>
                  <a:chOff x="7989" y="6918"/>
                  <a:chExt cx="576" cy="576"/>
                </a:xfrm>
              </p:grpSpPr>
              <p:sp>
                <p:nvSpPr>
                  <p:cNvPr id="3183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7989" y="6918"/>
                    <a:ext cx="576" cy="576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84" name="Line 18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4" y="7056"/>
                    <a:ext cx="432" cy="288"/>
                  </a:xfrm>
                  <a:prstGeom prst="line">
                    <a:avLst/>
                  </a:prstGeom>
                  <a:noFill/>
                  <a:ln w="57150" cmpd="thinThick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MX"/>
                  </a:p>
                </p:txBody>
              </p:sp>
            </p:grpSp>
            <p:grpSp>
              <p:nvGrpSpPr>
                <p:cNvPr id="3180" name="Group 185"/>
                <p:cNvGrpSpPr>
                  <a:grpSpLocks/>
                </p:cNvGrpSpPr>
                <p:nvPr/>
              </p:nvGrpSpPr>
              <p:grpSpPr bwMode="auto">
                <a:xfrm>
                  <a:off x="6183" y="6864"/>
                  <a:ext cx="576" cy="576"/>
                  <a:chOff x="7989" y="6918"/>
                  <a:chExt cx="576" cy="576"/>
                </a:xfrm>
              </p:grpSpPr>
              <p:sp>
                <p:nvSpPr>
                  <p:cNvPr id="3181" name="Oval 186"/>
                  <p:cNvSpPr>
                    <a:spLocks noChangeArrowheads="1"/>
                  </p:cNvSpPr>
                  <p:nvPr/>
                </p:nvSpPr>
                <p:spPr bwMode="auto">
                  <a:xfrm>
                    <a:off x="7989" y="6918"/>
                    <a:ext cx="576" cy="576"/>
                  </a:xfrm>
                  <a:prstGeom prst="ellipse">
                    <a:avLst/>
                  </a:prstGeom>
                  <a:solidFill>
                    <a:srgbClr val="DDDDD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/>
                    <a:endParaRPr lang="es-AR"/>
                  </a:p>
                </p:txBody>
              </p:sp>
              <p:sp>
                <p:nvSpPr>
                  <p:cNvPr id="3182" name="Line 1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064" y="7056"/>
                    <a:ext cx="432" cy="288"/>
                  </a:xfrm>
                  <a:prstGeom prst="line">
                    <a:avLst/>
                  </a:prstGeom>
                  <a:noFill/>
                  <a:ln w="57150" cmpd="thinThick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MX"/>
                  </a:p>
                </p:txBody>
              </p:sp>
            </p:grpSp>
          </p:grpSp>
          <p:sp>
            <p:nvSpPr>
              <p:cNvPr id="3176" name="Line 188"/>
              <p:cNvSpPr>
                <a:spLocks noChangeShapeType="1"/>
              </p:cNvSpPr>
              <p:nvPr/>
            </p:nvSpPr>
            <p:spPr bwMode="auto">
              <a:xfrm>
                <a:off x="5250" y="7641"/>
                <a:ext cx="1440" cy="0"/>
              </a:xfrm>
              <a:prstGeom prst="line">
                <a:avLst/>
              </a:prstGeom>
              <a:noFill/>
              <a:ln w="76200" cmpd="tri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3131" name="Group 189"/>
            <p:cNvGrpSpPr>
              <a:grpSpLocks/>
            </p:cNvGrpSpPr>
            <p:nvPr/>
          </p:nvGrpSpPr>
          <p:grpSpPr bwMode="auto">
            <a:xfrm>
              <a:off x="2517" y="754"/>
              <a:ext cx="672" cy="720"/>
              <a:chOff x="4176" y="9792"/>
              <a:chExt cx="3836" cy="4320"/>
            </a:xfrm>
          </p:grpSpPr>
          <p:grpSp>
            <p:nvGrpSpPr>
              <p:cNvPr id="3132" name="Group 190"/>
              <p:cNvGrpSpPr>
                <a:grpSpLocks/>
              </p:cNvGrpSpPr>
              <p:nvPr/>
            </p:nvGrpSpPr>
            <p:grpSpPr bwMode="auto">
              <a:xfrm>
                <a:off x="4608" y="10656"/>
                <a:ext cx="3024" cy="3456"/>
                <a:chOff x="4608" y="9936"/>
                <a:chExt cx="3024" cy="3456"/>
              </a:xfrm>
            </p:grpSpPr>
            <p:sp>
              <p:nvSpPr>
                <p:cNvPr id="3156" name="AutoShape 191"/>
                <p:cNvSpPr>
                  <a:spLocks noChangeArrowheads="1"/>
                </p:cNvSpPr>
                <p:nvPr/>
              </p:nvSpPr>
              <p:spPr bwMode="auto">
                <a:xfrm>
                  <a:off x="4752" y="9936"/>
                  <a:ext cx="2736" cy="3456"/>
                </a:xfrm>
                <a:prstGeom prst="can">
                  <a:avLst>
                    <a:gd name="adj" fmla="val 31579"/>
                  </a:avLst>
                </a:prstGeom>
                <a:gradFill rotWithShape="0">
                  <a:gsLst>
                    <a:gs pos="0">
                      <a:srgbClr val="434343"/>
                    </a:gs>
                    <a:gs pos="50000">
                      <a:srgbClr val="FFFFFF"/>
                    </a:gs>
                    <a:gs pos="100000">
                      <a:srgbClr val="43434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57" name="Freeform 192"/>
                <p:cNvSpPr>
                  <a:spLocks/>
                </p:cNvSpPr>
                <p:nvPr/>
              </p:nvSpPr>
              <p:spPr bwMode="auto">
                <a:xfrm>
                  <a:off x="4980" y="10656"/>
                  <a:ext cx="2235" cy="2295"/>
                </a:xfrm>
                <a:custGeom>
                  <a:avLst/>
                  <a:gdLst>
                    <a:gd name="T0" fmla="*/ 0 w 1838"/>
                    <a:gd name="T1" fmla="*/ 0 h 2295"/>
                    <a:gd name="T2" fmla="*/ 467 w 1838"/>
                    <a:gd name="T3" fmla="*/ 30 h 2295"/>
                    <a:gd name="T4" fmla="*/ 944 w 1838"/>
                    <a:gd name="T5" fmla="*/ 135 h 2295"/>
                    <a:gd name="T6" fmla="*/ 1875 w 1838"/>
                    <a:gd name="T7" fmla="*/ 165 h 2295"/>
                    <a:gd name="T8" fmla="*/ 2189 w 1838"/>
                    <a:gd name="T9" fmla="*/ 255 h 2295"/>
                    <a:gd name="T10" fmla="*/ 2662 w 1838"/>
                    <a:gd name="T11" fmla="*/ 300 h 2295"/>
                    <a:gd name="T12" fmla="*/ 2983 w 1838"/>
                    <a:gd name="T13" fmla="*/ 420 h 2295"/>
                    <a:gd name="T14" fmla="*/ 2036 w 1838"/>
                    <a:gd name="T15" fmla="*/ 480 h 2295"/>
                    <a:gd name="T16" fmla="*/ 1566 w 1838"/>
                    <a:gd name="T17" fmla="*/ 510 h 2295"/>
                    <a:gd name="T18" fmla="*/ 944 w 1838"/>
                    <a:gd name="T19" fmla="*/ 600 h 2295"/>
                    <a:gd name="T20" fmla="*/ 782 w 1838"/>
                    <a:gd name="T21" fmla="*/ 660 h 2295"/>
                    <a:gd name="T22" fmla="*/ 1406 w 1838"/>
                    <a:gd name="T23" fmla="*/ 735 h 2295"/>
                    <a:gd name="T24" fmla="*/ 2349 w 1838"/>
                    <a:gd name="T25" fmla="*/ 795 h 2295"/>
                    <a:gd name="T26" fmla="*/ 2662 w 1838"/>
                    <a:gd name="T27" fmla="*/ 840 h 2295"/>
                    <a:gd name="T28" fmla="*/ 1724 w 1838"/>
                    <a:gd name="T29" fmla="*/ 870 h 2295"/>
                    <a:gd name="T30" fmla="*/ 1257 w 1838"/>
                    <a:gd name="T31" fmla="*/ 900 h 2295"/>
                    <a:gd name="T32" fmla="*/ 1406 w 1838"/>
                    <a:gd name="T33" fmla="*/ 1080 h 2295"/>
                    <a:gd name="T34" fmla="*/ 2036 w 1838"/>
                    <a:gd name="T35" fmla="*/ 1170 h 2295"/>
                    <a:gd name="T36" fmla="*/ 944 w 1838"/>
                    <a:gd name="T37" fmla="*/ 1380 h 2295"/>
                    <a:gd name="T38" fmla="*/ 1257 w 1838"/>
                    <a:gd name="T39" fmla="*/ 1530 h 2295"/>
                    <a:gd name="T40" fmla="*/ 1107 w 1838"/>
                    <a:gd name="T41" fmla="*/ 1590 h 2295"/>
                    <a:gd name="T42" fmla="*/ 625 w 1838"/>
                    <a:gd name="T43" fmla="*/ 1620 h 2295"/>
                    <a:gd name="T44" fmla="*/ 314 w 1838"/>
                    <a:gd name="T45" fmla="*/ 1710 h 2295"/>
                    <a:gd name="T46" fmla="*/ 782 w 1838"/>
                    <a:gd name="T47" fmla="*/ 1755 h 2295"/>
                    <a:gd name="T48" fmla="*/ 1406 w 1838"/>
                    <a:gd name="T49" fmla="*/ 1845 h 2295"/>
                    <a:gd name="T50" fmla="*/ 1107 w 1838"/>
                    <a:gd name="T51" fmla="*/ 1890 h 2295"/>
                    <a:gd name="T52" fmla="*/ 944 w 1838"/>
                    <a:gd name="T53" fmla="*/ 1980 h 2295"/>
                    <a:gd name="T54" fmla="*/ 1406 w 1838"/>
                    <a:gd name="T55" fmla="*/ 1995 h 2295"/>
                    <a:gd name="T56" fmla="*/ 1107 w 1838"/>
                    <a:gd name="T57" fmla="*/ 2055 h 2295"/>
                    <a:gd name="T58" fmla="*/ 1257 w 1838"/>
                    <a:gd name="T59" fmla="*/ 2100 h 2295"/>
                    <a:gd name="T60" fmla="*/ 2816 w 1838"/>
                    <a:gd name="T61" fmla="*/ 2115 h 2295"/>
                    <a:gd name="T62" fmla="*/ 4071 w 1838"/>
                    <a:gd name="T63" fmla="*/ 2205 h 2295"/>
                    <a:gd name="T64" fmla="*/ 4852 w 1838"/>
                    <a:gd name="T65" fmla="*/ 2220 h 2295"/>
                    <a:gd name="T66" fmla="*/ 7210 w 1838"/>
                    <a:gd name="T67" fmla="*/ 2295 h 2295"/>
                    <a:gd name="T68" fmla="*/ 14268 w 1838"/>
                    <a:gd name="T69" fmla="*/ 2265 h 2295"/>
                    <a:gd name="T70" fmla="*/ 17711 w 1838"/>
                    <a:gd name="T71" fmla="*/ 2145 h 2295"/>
                    <a:gd name="T72" fmla="*/ 18033 w 1838"/>
                    <a:gd name="T73" fmla="*/ 2100 h 2295"/>
                    <a:gd name="T74" fmla="*/ 18657 w 1838"/>
                    <a:gd name="T75" fmla="*/ 2040 h 2295"/>
                    <a:gd name="T76" fmla="*/ 17565 w 1838"/>
                    <a:gd name="T77" fmla="*/ 1965 h 2295"/>
                    <a:gd name="T78" fmla="*/ 17711 w 1838"/>
                    <a:gd name="T79" fmla="*/ 1920 h 2295"/>
                    <a:gd name="T80" fmla="*/ 18657 w 1838"/>
                    <a:gd name="T81" fmla="*/ 1860 h 2295"/>
                    <a:gd name="T82" fmla="*/ 18816 w 1838"/>
                    <a:gd name="T83" fmla="*/ 1725 h 2295"/>
                    <a:gd name="T84" fmla="*/ 18657 w 1838"/>
                    <a:gd name="T85" fmla="*/ 1365 h 2295"/>
                    <a:gd name="T86" fmla="*/ 17087 w 1838"/>
                    <a:gd name="T87" fmla="*/ 1350 h 2295"/>
                    <a:gd name="T88" fmla="*/ 18497 w 1838"/>
                    <a:gd name="T89" fmla="*/ 1320 h 2295"/>
                    <a:gd name="T90" fmla="*/ 18657 w 1838"/>
                    <a:gd name="T91" fmla="*/ 1275 h 2295"/>
                    <a:gd name="T92" fmla="*/ 18816 w 1838"/>
                    <a:gd name="T93" fmla="*/ 1185 h 2295"/>
                    <a:gd name="T94" fmla="*/ 18657 w 1838"/>
                    <a:gd name="T95" fmla="*/ 1020 h 2295"/>
                    <a:gd name="T96" fmla="*/ 17565 w 1838"/>
                    <a:gd name="T97" fmla="*/ 1005 h 2295"/>
                    <a:gd name="T98" fmla="*/ 17242 w 1838"/>
                    <a:gd name="T99" fmla="*/ 915 h 2295"/>
                    <a:gd name="T100" fmla="*/ 16781 w 1838"/>
                    <a:gd name="T101" fmla="*/ 855 h 2295"/>
                    <a:gd name="T102" fmla="*/ 16938 w 1838"/>
                    <a:gd name="T103" fmla="*/ 750 h 2295"/>
                    <a:gd name="T104" fmla="*/ 17565 w 1838"/>
                    <a:gd name="T105" fmla="*/ 660 h 2295"/>
                    <a:gd name="T106" fmla="*/ 14739 w 1838"/>
                    <a:gd name="T107" fmla="*/ 540 h 2295"/>
                    <a:gd name="T108" fmla="*/ 16307 w 1838"/>
                    <a:gd name="T109" fmla="*/ 465 h 2295"/>
                    <a:gd name="T110" fmla="*/ 16307 w 1838"/>
                    <a:gd name="T111" fmla="*/ 285 h 2295"/>
                    <a:gd name="T112" fmla="*/ 16466 w 1838"/>
                    <a:gd name="T113" fmla="*/ 240 h 2295"/>
                    <a:gd name="T114" fmla="*/ 17403 w 1838"/>
                    <a:gd name="T115" fmla="*/ 225 h 2295"/>
                    <a:gd name="T116" fmla="*/ 17869 w 1838"/>
                    <a:gd name="T117" fmla="*/ 15 h 2295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w 1838"/>
                    <a:gd name="T178" fmla="*/ 0 h 2295"/>
                    <a:gd name="T179" fmla="*/ 1838 w 1838"/>
                    <a:gd name="T180" fmla="*/ 2295 h 2295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T177" t="T178" r="T179" b="T180"/>
                  <a:pathLst>
                    <a:path w="1838" h="2295">
                      <a:moveTo>
                        <a:pt x="0" y="0"/>
                      </a:moveTo>
                      <a:cubicBezTo>
                        <a:pt x="15" y="10"/>
                        <a:pt x="35" y="15"/>
                        <a:pt x="45" y="30"/>
                      </a:cubicBezTo>
                      <a:cubicBezTo>
                        <a:pt x="66" y="62"/>
                        <a:pt x="63" y="108"/>
                        <a:pt x="90" y="135"/>
                      </a:cubicBezTo>
                      <a:cubicBezTo>
                        <a:pt x="112" y="157"/>
                        <a:pt x="150" y="155"/>
                        <a:pt x="180" y="165"/>
                      </a:cubicBezTo>
                      <a:cubicBezTo>
                        <a:pt x="190" y="195"/>
                        <a:pt x="195" y="227"/>
                        <a:pt x="210" y="255"/>
                      </a:cubicBezTo>
                      <a:cubicBezTo>
                        <a:pt x="220" y="274"/>
                        <a:pt x="246" y="281"/>
                        <a:pt x="255" y="300"/>
                      </a:cubicBezTo>
                      <a:cubicBezTo>
                        <a:pt x="273" y="337"/>
                        <a:pt x="272" y="381"/>
                        <a:pt x="285" y="420"/>
                      </a:cubicBezTo>
                      <a:cubicBezTo>
                        <a:pt x="255" y="440"/>
                        <a:pt x="225" y="460"/>
                        <a:pt x="195" y="480"/>
                      </a:cubicBezTo>
                      <a:cubicBezTo>
                        <a:pt x="180" y="490"/>
                        <a:pt x="150" y="510"/>
                        <a:pt x="150" y="510"/>
                      </a:cubicBezTo>
                      <a:cubicBezTo>
                        <a:pt x="103" y="650"/>
                        <a:pt x="180" y="443"/>
                        <a:pt x="90" y="600"/>
                      </a:cubicBezTo>
                      <a:cubicBezTo>
                        <a:pt x="80" y="618"/>
                        <a:pt x="80" y="640"/>
                        <a:pt x="75" y="660"/>
                      </a:cubicBezTo>
                      <a:cubicBezTo>
                        <a:pt x="99" y="757"/>
                        <a:pt x="66" y="697"/>
                        <a:pt x="135" y="735"/>
                      </a:cubicBezTo>
                      <a:cubicBezTo>
                        <a:pt x="167" y="753"/>
                        <a:pt x="225" y="795"/>
                        <a:pt x="225" y="795"/>
                      </a:cubicBezTo>
                      <a:cubicBezTo>
                        <a:pt x="235" y="810"/>
                        <a:pt x="266" y="826"/>
                        <a:pt x="255" y="840"/>
                      </a:cubicBezTo>
                      <a:cubicBezTo>
                        <a:pt x="235" y="865"/>
                        <a:pt x="195" y="860"/>
                        <a:pt x="165" y="870"/>
                      </a:cubicBezTo>
                      <a:cubicBezTo>
                        <a:pt x="148" y="876"/>
                        <a:pt x="135" y="890"/>
                        <a:pt x="120" y="900"/>
                      </a:cubicBezTo>
                      <a:cubicBezTo>
                        <a:pt x="71" y="974"/>
                        <a:pt x="90" y="1006"/>
                        <a:pt x="135" y="1080"/>
                      </a:cubicBezTo>
                      <a:cubicBezTo>
                        <a:pt x="154" y="1111"/>
                        <a:pt x="195" y="1170"/>
                        <a:pt x="195" y="1170"/>
                      </a:cubicBezTo>
                      <a:cubicBezTo>
                        <a:pt x="178" y="1273"/>
                        <a:pt x="180" y="1320"/>
                        <a:pt x="90" y="1380"/>
                      </a:cubicBezTo>
                      <a:cubicBezTo>
                        <a:pt x="70" y="1461"/>
                        <a:pt x="75" y="1462"/>
                        <a:pt x="120" y="1530"/>
                      </a:cubicBezTo>
                      <a:cubicBezTo>
                        <a:pt x="115" y="1550"/>
                        <a:pt x="116" y="1573"/>
                        <a:pt x="105" y="1590"/>
                      </a:cubicBezTo>
                      <a:cubicBezTo>
                        <a:pt x="95" y="1605"/>
                        <a:pt x="70" y="1605"/>
                        <a:pt x="60" y="1620"/>
                      </a:cubicBezTo>
                      <a:cubicBezTo>
                        <a:pt x="43" y="1647"/>
                        <a:pt x="30" y="1710"/>
                        <a:pt x="30" y="1710"/>
                      </a:cubicBezTo>
                      <a:cubicBezTo>
                        <a:pt x="45" y="1725"/>
                        <a:pt x="62" y="1738"/>
                        <a:pt x="75" y="1755"/>
                      </a:cubicBezTo>
                      <a:cubicBezTo>
                        <a:pt x="97" y="1783"/>
                        <a:pt x="135" y="1845"/>
                        <a:pt x="135" y="1845"/>
                      </a:cubicBezTo>
                      <a:cubicBezTo>
                        <a:pt x="125" y="1860"/>
                        <a:pt x="117" y="1876"/>
                        <a:pt x="105" y="1890"/>
                      </a:cubicBezTo>
                      <a:cubicBezTo>
                        <a:pt x="70" y="1932"/>
                        <a:pt x="29" y="1931"/>
                        <a:pt x="90" y="1980"/>
                      </a:cubicBezTo>
                      <a:cubicBezTo>
                        <a:pt x="102" y="1990"/>
                        <a:pt x="120" y="1990"/>
                        <a:pt x="135" y="1995"/>
                      </a:cubicBezTo>
                      <a:cubicBezTo>
                        <a:pt x="175" y="2115"/>
                        <a:pt x="145" y="1975"/>
                        <a:pt x="105" y="2055"/>
                      </a:cubicBezTo>
                      <a:cubicBezTo>
                        <a:pt x="98" y="2069"/>
                        <a:pt x="105" y="2095"/>
                        <a:pt x="120" y="2100"/>
                      </a:cubicBezTo>
                      <a:cubicBezTo>
                        <a:pt x="167" y="2117"/>
                        <a:pt x="220" y="2110"/>
                        <a:pt x="270" y="2115"/>
                      </a:cubicBezTo>
                      <a:cubicBezTo>
                        <a:pt x="406" y="2160"/>
                        <a:pt x="175" y="2076"/>
                        <a:pt x="390" y="2205"/>
                      </a:cubicBezTo>
                      <a:cubicBezTo>
                        <a:pt x="412" y="2218"/>
                        <a:pt x="440" y="2215"/>
                        <a:pt x="465" y="2220"/>
                      </a:cubicBezTo>
                      <a:cubicBezTo>
                        <a:pt x="537" y="2256"/>
                        <a:pt x="612" y="2276"/>
                        <a:pt x="690" y="2295"/>
                      </a:cubicBezTo>
                      <a:cubicBezTo>
                        <a:pt x="915" y="2284"/>
                        <a:pt x="1141" y="2287"/>
                        <a:pt x="1365" y="2265"/>
                      </a:cubicBezTo>
                      <a:cubicBezTo>
                        <a:pt x="1480" y="2253"/>
                        <a:pt x="1589" y="2180"/>
                        <a:pt x="1695" y="2145"/>
                      </a:cubicBezTo>
                      <a:cubicBezTo>
                        <a:pt x="1705" y="2130"/>
                        <a:pt x="1711" y="2111"/>
                        <a:pt x="1725" y="2100"/>
                      </a:cubicBezTo>
                      <a:cubicBezTo>
                        <a:pt x="1798" y="2042"/>
                        <a:pt x="1752" y="2138"/>
                        <a:pt x="1785" y="2040"/>
                      </a:cubicBezTo>
                      <a:cubicBezTo>
                        <a:pt x="1748" y="1891"/>
                        <a:pt x="1812" y="2071"/>
                        <a:pt x="1680" y="1965"/>
                      </a:cubicBezTo>
                      <a:cubicBezTo>
                        <a:pt x="1668" y="1955"/>
                        <a:pt x="1684" y="1931"/>
                        <a:pt x="1695" y="1920"/>
                      </a:cubicBezTo>
                      <a:cubicBezTo>
                        <a:pt x="1720" y="1895"/>
                        <a:pt x="1785" y="1860"/>
                        <a:pt x="1785" y="1860"/>
                      </a:cubicBezTo>
                      <a:cubicBezTo>
                        <a:pt x="1838" y="1781"/>
                        <a:pt x="1808" y="1847"/>
                        <a:pt x="1800" y="1725"/>
                      </a:cubicBezTo>
                      <a:cubicBezTo>
                        <a:pt x="1792" y="1605"/>
                        <a:pt x="1833" y="1475"/>
                        <a:pt x="1785" y="1365"/>
                      </a:cubicBezTo>
                      <a:cubicBezTo>
                        <a:pt x="1765" y="1319"/>
                        <a:pt x="1685" y="1355"/>
                        <a:pt x="1635" y="1350"/>
                      </a:cubicBezTo>
                      <a:cubicBezTo>
                        <a:pt x="1679" y="1335"/>
                        <a:pt x="1730" y="1343"/>
                        <a:pt x="1770" y="1320"/>
                      </a:cubicBezTo>
                      <a:cubicBezTo>
                        <a:pt x="1784" y="1312"/>
                        <a:pt x="1782" y="1290"/>
                        <a:pt x="1785" y="1275"/>
                      </a:cubicBezTo>
                      <a:cubicBezTo>
                        <a:pt x="1792" y="1245"/>
                        <a:pt x="1795" y="1215"/>
                        <a:pt x="1800" y="1185"/>
                      </a:cubicBezTo>
                      <a:cubicBezTo>
                        <a:pt x="1795" y="1130"/>
                        <a:pt x="1816" y="1066"/>
                        <a:pt x="1785" y="1020"/>
                      </a:cubicBezTo>
                      <a:cubicBezTo>
                        <a:pt x="1765" y="991"/>
                        <a:pt x="1708" y="1027"/>
                        <a:pt x="1680" y="1005"/>
                      </a:cubicBezTo>
                      <a:cubicBezTo>
                        <a:pt x="1655" y="986"/>
                        <a:pt x="1664" y="943"/>
                        <a:pt x="1650" y="915"/>
                      </a:cubicBezTo>
                      <a:cubicBezTo>
                        <a:pt x="1639" y="893"/>
                        <a:pt x="1620" y="875"/>
                        <a:pt x="1605" y="855"/>
                      </a:cubicBezTo>
                      <a:cubicBezTo>
                        <a:pt x="1610" y="820"/>
                        <a:pt x="1607" y="783"/>
                        <a:pt x="1620" y="750"/>
                      </a:cubicBezTo>
                      <a:cubicBezTo>
                        <a:pt x="1633" y="716"/>
                        <a:pt x="1680" y="660"/>
                        <a:pt x="1680" y="660"/>
                      </a:cubicBezTo>
                      <a:cubicBezTo>
                        <a:pt x="1591" y="616"/>
                        <a:pt x="1499" y="584"/>
                        <a:pt x="1410" y="540"/>
                      </a:cubicBezTo>
                      <a:cubicBezTo>
                        <a:pt x="1437" y="460"/>
                        <a:pt x="1474" y="479"/>
                        <a:pt x="1560" y="465"/>
                      </a:cubicBezTo>
                      <a:cubicBezTo>
                        <a:pt x="1595" y="360"/>
                        <a:pt x="1560" y="486"/>
                        <a:pt x="1560" y="285"/>
                      </a:cubicBezTo>
                      <a:cubicBezTo>
                        <a:pt x="1560" y="269"/>
                        <a:pt x="1561" y="248"/>
                        <a:pt x="1575" y="240"/>
                      </a:cubicBezTo>
                      <a:cubicBezTo>
                        <a:pt x="1601" y="225"/>
                        <a:pt x="1635" y="230"/>
                        <a:pt x="1665" y="225"/>
                      </a:cubicBezTo>
                      <a:cubicBezTo>
                        <a:pt x="1718" y="146"/>
                        <a:pt x="1710" y="121"/>
                        <a:pt x="1710" y="15"/>
                      </a:cubicBezTo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50000">
                      <a:srgbClr val="A9A9A9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158" name="AutoShape 193"/>
                <p:cNvSpPr>
                  <a:spLocks noChangeArrowheads="1"/>
                </p:cNvSpPr>
                <p:nvPr/>
              </p:nvSpPr>
              <p:spPr bwMode="auto">
                <a:xfrm>
                  <a:off x="4608" y="10512"/>
                  <a:ext cx="3024" cy="432"/>
                </a:xfrm>
                <a:prstGeom prst="can">
                  <a:avLst>
                    <a:gd name="adj" fmla="val 25000"/>
                  </a:avLst>
                </a:prstGeom>
                <a:gradFill rotWithShape="0">
                  <a:gsLst>
                    <a:gs pos="0">
                      <a:srgbClr val="767676"/>
                    </a:gs>
                    <a:gs pos="50000">
                      <a:srgbClr val="FFFFFF"/>
                    </a:gs>
                    <a:gs pos="100000">
                      <a:srgbClr val="767676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59" name="Oval 194"/>
                <p:cNvSpPr>
                  <a:spLocks noChangeArrowheads="1"/>
                </p:cNvSpPr>
                <p:nvPr/>
              </p:nvSpPr>
              <p:spPr bwMode="auto">
                <a:xfrm>
                  <a:off x="4608" y="10509"/>
                  <a:ext cx="302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767676"/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60" name="Rectangle 195"/>
                <p:cNvSpPr>
                  <a:spLocks noChangeArrowheads="1"/>
                </p:cNvSpPr>
                <p:nvPr/>
              </p:nvSpPr>
              <p:spPr bwMode="auto">
                <a:xfrm>
                  <a:off x="4608" y="9936"/>
                  <a:ext cx="3024" cy="57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endParaRPr lang="es-AR"/>
                </a:p>
              </p:txBody>
            </p:sp>
          </p:grpSp>
          <p:grpSp>
            <p:nvGrpSpPr>
              <p:cNvPr id="3133" name="Group 196"/>
              <p:cNvGrpSpPr>
                <a:grpSpLocks/>
              </p:cNvGrpSpPr>
              <p:nvPr/>
            </p:nvGrpSpPr>
            <p:grpSpPr bwMode="auto">
              <a:xfrm>
                <a:off x="5472" y="10656"/>
                <a:ext cx="3" cy="2736"/>
                <a:chOff x="5472" y="9936"/>
                <a:chExt cx="3" cy="2736"/>
              </a:xfrm>
            </p:grpSpPr>
            <p:sp>
              <p:nvSpPr>
                <p:cNvPr id="3153" name="Line 197"/>
                <p:cNvSpPr>
                  <a:spLocks noChangeShapeType="1"/>
                </p:cNvSpPr>
                <p:nvPr/>
              </p:nvSpPr>
              <p:spPr bwMode="auto">
                <a:xfrm>
                  <a:off x="5472" y="10944"/>
                  <a:ext cx="0" cy="1728"/>
                </a:xfrm>
                <a:prstGeom prst="line">
                  <a:avLst/>
                </a:prstGeom>
                <a:noFill/>
                <a:ln w="38100" cmpd="dbl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154" name="Line 198"/>
                <p:cNvSpPr>
                  <a:spLocks noChangeShapeType="1"/>
                </p:cNvSpPr>
                <p:nvPr/>
              </p:nvSpPr>
              <p:spPr bwMode="auto">
                <a:xfrm flipH="1" flipV="1">
                  <a:off x="5472" y="9936"/>
                  <a:ext cx="3" cy="624"/>
                </a:xfrm>
                <a:prstGeom prst="line">
                  <a:avLst/>
                </a:prstGeom>
                <a:noFill/>
                <a:ln w="38100" cmpd="dbl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3155" name="Line 199"/>
                <p:cNvSpPr>
                  <a:spLocks noChangeShapeType="1"/>
                </p:cNvSpPr>
                <p:nvPr/>
              </p:nvSpPr>
              <p:spPr bwMode="auto">
                <a:xfrm>
                  <a:off x="5472" y="10512"/>
                  <a:ext cx="0" cy="144"/>
                </a:xfrm>
                <a:prstGeom prst="line">
                  <a:avLst/>
                </a:prstGeom>
                <a:noFill/>
                <a:ln w="635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sp>
            <p:nvSpPr>
              <p:cNvPr id="3134" name="Line 200"/>
              <p:cNvSpPr>
                <a:spLocks noChangeShapeType="1"/>
              </p:cNvSpPr>
              <p:nvPr/>
            </p:nvSpPr>
            <p:spPr bwMode="auto">
              <a:xfrm>
                <a:off x="6048" y="10656"/>
                <a:ext cx="0" cy="720"/>
              </a:xfrm>
              <a:prstGeom prst="line">
                <a:avLst/>
              </a:prstGeom>
              <a:noFill/>
              <a:ln w="38100" cmpd="dbl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35" name="Line 201"/>
              <p:cNvSpPr>
                <a:spLocks noChangeShapeType="1"/>
              </p:cNvSpPr>
              <p:nvPr/>
            </p:nvSpPr>
            <p:spPr bwMode="auto">
              <a:xfrm>
                <a:off x="6048" y="11664"/>
                <a:ext cx="0" cy="1152"/>
              </a:xfrm>
              <a:prstGeom prst="line">
                <a:avLst/>
              </a:prstGeom>
              <a:noFill/>
              <a:ln w="38100" cmpd="dbl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36" name="Line 202"/>
              <p:cNvSpPr>
                <a:spLocks noChangeShapeType="1"/>
              </p:cNvSpPr>
              <p:nvPr/>
            </p:nvSpPr>
            <p:spPr bwMode="auto">
              <a:xfrm>
                <a:off x="6048" y="11232"/>
                <a:ext cx="0" cy="144"/>
              </a:xfrm>
              <a:prstGeom prst="line">
                <a:avLst/>
              </a:prstGeom>
              <a:noFill/>
              <a:ln w="635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37" name="Line 203"/>
              <p:cNvSpPr>
                <a:spLocks noChangeShapeType="1"/>
              </p:cNvSpPr>
              <p:nvPr/>
            </p:nvSpPr>
            <p:spPr bwMode="auto">
              <a:xfrm>
                <a:off x="6624" y="10656"/>
                <a:ext cx="0" cy="720"/>
              </a:xfrm>
              <a:prstGeom prst="line">
                <a:avLst/>
              </a:prstGeom>
              <a:noFill/>
              <a:ln w="38100" cmpd="dbl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38" name="Line 204"/>
              <p:cNvSpPr>
                <a:spLocks noChangeShapeType="1"/>
              </p:cNvSpPr>
              <p:nvPr/>
            </p:nvSpPr>
            <p:spPr bwMode="auto">
              <a:xfrm>
                <a:off x="6624" y="11664"/>
                <a:ext cx="0" cy="432"/>
              </a:xfrm>
              <a:prstGeom prst="line">
                <a:avLst/>
              </a:prstGeom>
              <a:noFill/>
              <a:ln w="38100" cmpd="dbl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39" name="Line 205"/>
              <p:cNvSpPr>
                <a:spLocks noChangeShapeType="1"/>
              </p:cNvSpPr>
              <p:nvPr/>
            </p:nvSpPr>
            <p:spPr bwMode="auto">
              <a:xfrm>
                <a:off x="6624" y="11232"/>
                <a:ext cx="0" cy="144"/>
              </a:xfrm>
              <a:prstGeom prst="line">
                <a:avLst/>
              </a:prstGeom>
              <a:noFill/>
              <a:ln w="635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0" name="Line 206"/>
              <p:cNvSpPr>
                <a:spLocks noChangeShapeType="1"/>
              </p:cNvSpPr>
              <p:nvPr/>
            </p:nvSpPr>
            <p:spPr bwMode="auto">
              <a:xfrm>
                <a:off x="4464" y="12648"/>
                <a:ext cx="3312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1" name="Line 207"/>
              <p:cNvSpPr>
                <a:spLocks noChangeShapeType="1"/>
              </p:cNvSpPr>
              <p:nvPr/>
            </p:nvSpPr>
            <p:spPr bwMode="auto">
              <a:xfrm>
                <a:off x="4464" y="11952"/>
                <a:ext cx="3312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2" name="Line 208"/>
              <p:cNvSpPr>
                <a:spLocks noChangeShapeType="1"/>
              </p:cNvSpPr>
              <p:nvPr/>
            </p:nvSpPr>
            <p:spPr bwMode="auto">
              <a:xfrm>
                <a:off x="6480" y="10656"/>
                <a:ext cx="288" cy="0"/>
              </a:xfrm>
              <a:prstGeom prst="line">
                <a:avLst/>
              </a:prstGeom>
              <a:noFill/>
              <a:ln w="76200" cmpd="tri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3" name="Line 209"/>
              <p:cNvSpPr>
                <a:spLocks noChangeShapeType="1"/>
              </p:cNvSpPr>
              <p:nvPr/>
            </p:nvSpPr>
            <p:spPr bwMode="auto">
              <a:xfrm>
                <a:off x="5904" y="10656"/>
                <a:ext cx="288" cy="0"/>
              </a:xfrm>
              <a:prstGeom prst="line">
                <a:avLst/>
              </a:prstGeom>
              <a:noFill/>
              <a:ln w="76200" cmpd="tri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4" name="Line 210"/>
              <p:cNvSpPr>
                <a:spLocks noChangeShapeType="1"/>
              </p:cNvSpPr>
              <p:nvPr/>
            </p:nvSpPr>
            <p:spPr bwMode="auto">
              <a:xfrm>
                <a:off x="5328" y="10656"/>
                <a:ext cx="288" cy="0"/>
              </a:xfrm>
              <a:prstGeom prst="line">
                <a:avLst/>
              </a:prstGeom>
              <a:noFill/>
              <a:ln w="76200" cmpd="tri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5" name="Line 211"/>
              <p:cNvSpPr>
                <a:spLocks noChangeShapeType="1"/>
              </p:cNvSpPr>
              <p:nvPr/>
            </p:nvSpPr>
            <p:spPr bwMode="auto">
              <a:xfrm flipH="1" flipV="1">
                <a:off x="5184" y="10368"/>
                <a:ext cx="288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6" name="Line 212"/>
              <p:cNvSpPr>
                <a:spLocks noChangeShapeType="1"/>
              </p:cNvSpPr>
              <p:nvPr/>
            </p:nvSpPr>
            <p:spPr bwMode="auto">
              <a:xfrm flipH="1" flipV="1">
                <a:off x="5616" y="10080"/>
                <a:ext cx="432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7" name="Line 213"/>
              <p:cNvSpPr>
                <a:spLocks noChangeShapeType="1"/>
              </p:cNvSpPr>
              <p:nvPr/>
            </p:nvSpPr>
            <p:spPr bwMode="auto">
              <a:xfrm flipH="1" flipV="1">
                <a:off x="5904" y="9792"/>
                <a:ext cx="720" cy="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8" name="Line 214"/>
              <p:cNvSpPr>
                <a:spLocks noChangeShapeType="1"/>
              </p:cNvSpPr>
              <p:nvPr/>
            </p:nvSpPr>
            <p:spPr bwMode="auto">
              <a:xfrm>
                <a:off x="4464" y="13248"/>
                <a:ext cx="3312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49" name="AutoShape 215"/>
              <p:cNvSpPr>
                <a:spLocks noChangeArrowheads="1"/>
              </p:cNvSpPr>
              <p:nvPr/>
            </p:nvSpPr>
            <p:spPr bwMode="auto">
              <a:xfrm rot="-5400000">
                <a:off x="4366" y="13202"/>
                <a:ext cx="288" cy="668"/>
              </a:xfrm>
              <a:prstGeom prst="can">
                <a:avLst>
                  <a:gd name="adj" fmla="val 57986"/>
                </a:avLst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50" name="AutoShape 216"/>
              <p:cNvSpPr>
                <a:spLocks noChangeArrowheads="1"/>
              </p:cNvSpPr>
              <p:nvPr/>
            </p:nvSpPr>
            <p:spPr bwMode="auto">
              <a:xfrm rot="5400000">
                <a:off x="7534" y="11474"/>
                <a:ext cx="288" cy="668"/>
              </a:xfrm>
              <a:prstGeom prst="can">
                <a:avLst>
                  <a:gd name="adj" fmla="val 57986"/>
                </a:avLst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51" name="Oval 217"/>
              <p:cNvSpPr>
                <a:spLocks noChangeArrowheads="1"/>
              </p:cNvSpPr>
              <p:nvPr/>
            </p:nvSpPr>
            <p:spPr bwMode="auto">
              <a:xfrm>
                <a:off x="4181" y="13396"/>
                <a:ext cx="144" cy="288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  <p:sp>
            <p:nvSpPr>
              <p:cNvPr id="3152" name="Oval 218"/>
              <p:cNvSpPr>
                <a:spLocks noChangeArrowheads="1"/>
              </p:cNvSpPr>
              <p:nvPr/>
            </p:nvSpPr>
            <p:spPr bwMode="auto">
              <a:xfrm>
                <a:off x="7850" y="11667"/>
                <a:ext cx="144" cy="288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/>
                <a:endParaRPr lang="es-AR"/>
              </a:p>
            </p:txBody>
          </p:sp>
        </p:grpSp>
      </p:grpSp>
      <p:grpSp>
        <p:nvGrpSpPr>
          <p:cNvPr id="3088" name="141 Grupo"/>
          <p:cNvGrpSpPr>
            <a:grpSpLocks/>
          </p:cNvGrpSpPr>
          <p:nvPr/>
        </p:nvGrpSpPr>
        <p:grpSpPr bwMode="auto">
          <a:xfrm>
            <a:off x="1258888" y="5228357"/>
            <a:ext cx="6626225" cy="504825"/>
            <a:chOff x="323528" y="4797152"/>
            <a:chExt cx="6624736" cy="504949"/>
          </a:xfrm>
        </p:grpSpPr>
        <p:sp>
          <p:nvSpPr>
            <p:cNvPr id="144" name="143 Rectángulo"/>
            <p:cNvSpPr/>
            <p:nvPr/>
          </p:nvSpPr>
          <p:spPr>
            <a:xfrm>
              <a:off x="323528" y="4797152"/>
              <a:ext cx="6624736" cy="5033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grpSp>
          <p:nvGrpSpPr>
            <p:cNvPr id="3126" name="110 Grupo"/>
            <p:cNvGrpSpPr>
              <a:grpSpLocks/>
            </p:cNvGrpSpPr>
            <p:nvPr/>
          </p:nvGrpSpPr>
          <p:grpSpPr bwMode="auto">
            <a:xfrm>
              <a:off x="323528" y="4797152"/>
              <a:ext cx="6624638" cy="504949"/>
              <a:chOff x="323528" y="5589240"/>
              <a:chExt cx="6624638" cy="504949"/>
            </a:xfrm>
          </p:grpSpPr>
          <p:sp>
            <p:nvSpPr>
              <p:cNvPr id="145" name="Rectangle 5"/>
              <p:cNvSpPr>
                <a:spLocks noChangeArrowheads="1"/>
              </p:cNvSpPr>
              <p:nvPr/>
            </p:nvSpPr>
            <p:spPr bwMode="auto">
              <a:xfrm>
                <a:off x="323528" y="5589240"/>
                <a:ext cx="6624736" cy="21754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dirty="0">
                    <a:solidFill>
                      <a:srgbClr val="0070C0"/>
                    </a:solidFill>
                    <a:latin typeface="Bauhaus 93" pitchFamily="82" charset="0"/>
                  </a:rPr>
                  <a:t>Definiciones  - Inicializaciones – </a:t>
                </a:r>
                <a:r>
                  <a:rPr lang="es-ES" dirty="0">
                    <a:solidFill>
                      <a:srgbClr val="FFC000"/>
                    </a:solidFill>
                    <a:latin typeface="Bauhaus 93" pitchFamily="82" charset="0"/>
                  </a:rPr>
                  <a:t>Cortex M3</a:t>
                </a: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323528" y="5805193"/>
                <a:ext cx="6624736" cy="2889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Times New Roman" pitchFamily="16" charset="0"/>
                  <a:buNone/>
                  <a:defRPr/>
                </a:pPr>
                <a:r>
                  <a:rPr lang="es-ES" dirty="0">
                    <a:solidFill>
                      <a:srgbClr val="0070C0"/>
                    </a:solidFill>
                    <a:latin typeface="Bauhaus 93" pitchFamily="82" charset="0"/>
                  </a:rPr>
                  <a:t>Hardware</a:t>
                </a:r>
                <a:r>
                  <a:rPr lang="es-ES" sz="1100" b="1" dirty="0">
                    <a:solidFill>
                      <a:srgbClr val="0070C0"/>
                    </a:solidFill>
                    <a:latin typeface="Times New Roman" pitchFamily="16" charset="0"/>
                  </a:rPr>
                  <a:t>  </a:t>
                </a:r>
                <a:r>
                  <a:rPr lang="es-ES" b="1" dirty="0">
                    <a:solidFill>
                      <a:srgbClr val="0070C0"/>
                    </a:solidFill>
                    <a:latin typeface="Times New Roman" pitchFamily="16" charset="0"/>
                  </a:rPr>
                  <a:t>– </a:t>
                </a:r>
                <a:r>
                  <a:rPr lang="es-ES" dirty="0">
                    <a:solidFill>
                      <a:srgbClr val="FFC000"/>
                    </a:solidFill>
                    <a:latin typeface="Bauhaus 93" pitchFamily="82" charset="0"/>
                  </a:rPr>
                  <a:t>Cortex</a:t>
                </a:r>
                <a:r>
                  <a:rPr lang="es-ES" b="1" dirty="0">
                    <a:solidFill>
                      <a:srgbClr val="FFC000"/>
                    </a:solidFill>
                    <a:latin typeface="Times New Roman" pitchFamily="16" charset="0"/>
                  </a:rPr>
                  <a:t> </a:t>
                </a:r>
                <a:r>
                  <a:rPr lang="es-ES" dirty="0">
                    <a:solidFill>
                      <a:srgbClr val="FFC000"/>
                    </a:solidFill>
                    <a:latin typeface="Bauhaus 93" pitchFamily="82" charset="0"/>
                  </a:rPr>
                  <a:t>M3</a:t>
                </a:r>
              </a:p>
            </p:txBody>
          </p:sp>
        </p:grpSp>
      </p:grpSp>
      <p:grpSp>
        <p:nvGrpSpPr>
          <p:cNvPr id="3089" name="Group 238"/>
          <p:cNvGrpSpPr>
            <a:grpSpLocks/>
          </p:cNvGrpSpPr>
          <p:nvPr/>
        </p:nvGrpSpPr>
        <p:grpSpPr bwMode="auto">
          <a:xfrm>
            <a:off x="1476375" y="5706194"/>
            <a:ext cx="6107113" cy="819150"/>
            <a:chOff x="930" y="3294"/>
            <a:chExt cx="3847" cy="516"/>
          </a:xfrm>
        </p:grpSpPr>
        <p:pic>
          <p:nvPicPr>
            <p:cNvPr id="3291" name="Picture 219" descr="08 SCT PHARMA FREN FIN"/>
            <p:cNvPicPr>
              <a:picLocks noChangeAspect="1" noChangeArrowheads="1"/>
            </p:cNvPicPr>
            <p:nvPr/>
          </p:nvPicPr>
          <p:blipFill>
            <a:blip r:embed="rId3" cstate="print"/>
            <a:srcRect l="24168" t="31851" r="21451" b="33209"/>
            <a:stretch>
              <a:fillRect/>
            </a:stretch>
          </p:blipFill>
          <p:spPr bwMode="auto">
            <a:xfrm>
              <a:off x="930" y="3294"/>
              <a:ext cx="499" cy="46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</p:pic>
        <p:pic>
          <p:nvPicPr>
            <p:cNvPr id="3292" name="Picture 220" descr="03 TC6003 SUP FIN"/>
            <p:cNvPicPr>
              <a:picLocks noChangeAspect="1" noChangeArrowheads="1"/>
            </p:cNvPicPr>
            <p:nvPr/>
          </p:nvPicPr>
          <p:blipFill>
            <a:blip r:embed="rId4" cstate="print"/>
            <a:srcRect l="39439" t="32637" r="21652" b="44160"/>
            <a:stretch>
              <a:fillRect/>
            </a:stretch>
          </p:blipFill>
          <p:spPr bwMode="auto">
            <a:xfrm>
              <a:off x="4105" y="3294"/>
              <a:ext cx="672" cy="28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</p:pic>
        <p:pic>
          <p:nvPicPr>
            <p:cNvPr id="3293" name="Picture 221" descr="rel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1795" y="3077"/>
              <a:ext cx="516" cy="97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</p:pic>
        <p:grpSp>
          <p:nvGrpSpPr>
            <p:cNvPr id="3110" name="Group 222"/>
            <p:cNvGrpSpPr>
              <a:grpSpLocks/>
            </p:cNvGrpSpPr>
            <p:nvPr/>
          </p:nvGrpSpPr>
          <p:grpSpPr bwMode="auto">
            <a:xfrm>
              <a:off x="2789" y="3385"/>
              <a:ext cx="905" cy="256"/>
              <a:chOff x="13015" y="10394"/>
              <a:chExt cx="2263" cy="627"/>
            </a:xfrm>
          </p:grpSpPr>
          <p:grpSp>
            <p:nvGrpSpPr>
              <p:cNvPr id="3111" name="Group 223"/>
              <p:cNvGrpSpPr>
                <a:grpSpLocks/>
              </p:cNvGrpSpPr>
              <p:nvPr/>
            </p:nvGrpSpPr>
            <p:grpSpPr bwMode="auto">
              <a:xfrm>
                <a:off x="13571" y="10609"/>
                <a:ext cx="1707" cy="412"/>
                <a:chOff x="4554" y="6093"/>
                <a:chExt cx="5330" cy="933"/>
              </a:xfrm>
            </p:grpSpPr>
            <p:sp>
              <p:nvSpPr>
                <p:cNvPr id="3114" name="AutoShape 224"/>
                <p:cNvSpPr>
                  <a:spLocks noChangeArrowheads="1"/>
                </p:cNvSpPr>
                <p:nvPr/>
              </p:nvSpPr>
              <p:spPr bwMode="auto">
                <a:xfrm rot="10800000">
                  <a:off x="4554" y="6813"/>
                  <a:ext cx="3024" cy="144"/>
                </a:xfrm>
                <a:prstGeom prst="flowChartTerminator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15" name="AutoShape 225"/>
                <p:cNvSpPr>
                  <a:spLocks noChangeArrowheads="1"/>
                </p:cNvSpPr>
                <p:nvPr/>
              </p:nvSpPr>
              <p:spPr bwMode="auto">
                <a:xfrm rot="10800000">
                  <a:off x="7353" y="6726"/>
                  <a:ext cx="564" cy="300"/>
                </a:xfrm>
                <a:prstGeom prst="flowChartAlternateProcess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l"/>
                  <a:endParaRPr lang="es-AR"/>
                </a:p>
              </p:txBody>
            </p:sp>
            <p:sp>
              <p:nvSpPr>
                <p:cNvPr id="3116" name="Rectangle 226"/>
                <p:cNvSpPr>
                  <a:spLocks noChangeArrowheads="1"/>
                </p:cNvSpPr>
                <p:nvPr/>
              </p:nvSpPr>
              <p:spPr bwMode="auto">
                <a:xfrm rot="10800000">
                  <a:off x="7556" y="6770"/>
                  <a:ext cx="531" cy="219"/>
                </a:xfrm>
                <a:prstGeom prst="rect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l"/>
                  <a:endParaRPr lang="es-AR"/>
                </a:p>
              </p:txBody>
            </p:sp>
            <p:grpSp>
              <p:nvGrpSpPr>
                <p:cNvPr id="3117" name="Group 227"/>
                <p:cNvGrpSpPr>
                  <a:grpSpLocks/>
                </p:cNvGrpSpPr>
                <p:nvPr/>
              </p:nvGrpSpPr>
              <p:grpSpPr bwMode="auto">
                <a:xfrm rot="10800000">
                  <a:off x="5417" y="6093"/>
                  <a:ext cx="4467" cy="864"/>
                  <a:chOff x="3306" y="10023"/>
                  <a:chExt cx="4467" cy="1353"/>
                </a:xfrm>
              </p:grpSpPr>
              <p:sp>
                <p:nvSpPr>
                  <p:cNvPr id="3118" name="Freeform 228"/>
                  <p:cNvSpPr>
                    <a:spLocks/>
                  </p:cNvSpPr>
                  <p:nvPr/>
                </p:nvSpPr>
                <p:spPr bwMode="auto">
                  <a:xfrm>
                    <a:off x="3306" y="10023"/>
                    <a:ext cx="3720" cy="1128"/>
                  </a:xfrm>
                  <a:custGeom>
                    <a:avLst/>
                    <a:gdLst>
                      <a:gd name="T0" fmla="*/ 1848 w 3720"/>
                      <a:gd name="T1" fmla="*/ 120 h 1128"/>
                      <a:gd name="T2" fmla="*/ 408 w 3720"/>
                      <a:gd name="T3" fmla="*/ 120 h 1128"/>
                      <a:gd name="T4" fmla="*/ 552 w 3720"/>
                      <a:gd name="T5" fmla="*/ 840 h 1128"/>
                      <a:gd name="T6" fmla="*/ 3720 w 3720"/>
                      <a:gd name="T7" fmla="*/ 1128 h 112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720"/>
                      <a:gd name="T13" fmla="*/ 0 h 1128"/>
                      <a:gd name="T14" fmla="*/ 3720 w 3720"/>
                      <a:gd name="T15" fmla="*/ 1128 h 112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720" h="1128">
                        <a:moveTo>
                          <a:pt x="1848" y="120"/>
                        </a:moveTo>
                        <a:cubicBezTo>
                          <a:pt x="1236" y="60"/>
                          <a:pt x="624" y="0"/>
                          <a:pt x="408" y="120"/>
                        </a:cubicBezTo>
                        <a:cubicBezTo>
                          <a:pt x="192" y="240"/>
                          <a:pt x="0" y="672"/>
                          <a:pt x="552" y="840"/>
                        </a:cubicBezTo>
                        <a:cubicBezTo>
                          <a:pt x="1104" y="1008"/>
                          <a:pt x="2412" y="1068"/>
                          <a:pt x="3720" y="1128"/>
                        </a:cubicBezTo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s-MX"/>
                  </a:p>
                </p:txBody>
              </p:sp>
              <p:grpSp>
                <p:nvGrpSpPr>
                  <p:cNvPr id="3119" name="Group 229"/>
                  <p:cNvGrpSpPr>
                    <a:grpSpLocks/>
                  </p:cNvGrpSpPr>
                  <p:nvPr/>
                </p:nvGrpSpPr>
                <p:grpSpPr bwMode="auto">
                  <a:xfrm>
                    <a:off x="7053" y="10944"/>
                    <a:ext cx="720" cy="144"/>
                    <a:chOff x="7053" y="10944"/>
                    <a:chExt cx="720" cy="144"/>
                  </a:xfrm>
                </p:grpSpPr>
                <p:sp>
                  <p:nvSpPr>
                    <p:cNvPr id="3123" name="Line 23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053" y="10944"/>
                      <a:ext cx="72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s-MX"/>
                    </a:p>
                  </p:txBody>
                </p:sp>
                <p:sp>
                  <p:nvSpPr>
                    <p:cNvPr id="3124" name="Line 23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053" y="11040"/>
                      <a:ext cx="354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s-MX"/>
                    </a:p>
                  </p:txBody>
                </p:sp>
              </p:grpSp>
              <p:grpSp>
                <p:nvGrpSpPr>
                  <p:cNvPr id="3120" name="Group 232"/>
                  <p:cNvGrpSpPr>
                    <a:grpSpLocks/>
                  </p:cNvGrpSpPr>
                  <p:nvPr/>
                </p:nvGrpSpPr>
                <p:grpSpPr bwMode="auto">
                  <a:xfrm rot="1800000">
                    <a:off x="6912" y="11232"/>
                    <a:ext cx="720" cy="144"/>
                    <a:chOff x="7053" y="10944"/>
                    <a:chExt cx="720" cy="144"/>
                  </a:xfrm>
                </p:grpSpPr>
                <p:sp>
                  <p:nvSpPr>
                    <p:cNvPr id="3121" name="Line 23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053" y="10944"/>
                      <a:ext cx="720" cy="1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s-MX"/>
                    </a:p>
                  </p:txBody>
                </p:sp>
                <p:sp>
                  <p:nvSpPr>
                    <p:cNvPr id="3122" name="Line 2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053" y="11040"/>
                      <a:ext cx="354" cy="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s-MX"/>
                    </a:p>
                  </p:txBody>
                </p:sp>
              </p:grpSp>
            </p:grpSp>
          </p:grpSp>
          <p:sp>
            <p:nvSpPr>
              <p:cNvPr id="3112" name="Line 235"/>
              <p:cNvSpPr>
                <a:spLocks noChangeShapeType="1"/>
              </p:cNvSpPr>
              <p:nvPr/>
            </p:nvSpPr>
            <p:spPr bwMode="auto">
              <a:xfrm>
                <a:off x="13015" y="10644"/>
                <a:ext cx="4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3113" name="AutoShape 236"/>
              <p:cNvSpPr>
                <a:spLocks noChangeArrowheads="1"/>
              </p:cNvSpPr>
              <p:nvPr/>
            </p:nvSpPr>
            <p:spPr bwMode="auto">
              <a:xfrm rot="-5400000">
                <a:off x="13321" y="10313"/>
                <a:ext cx="504" cy="665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l"/>
                <a:endParaRPr lang="es-AR" b="1">
                  <a:solidFill>
                    <a:schemeClr val="hlink"/>
                  </a:solidFill>
                </a:endParaRPr>
              </a:p>
            </p:txBody>
          </p:sp>
        </p:grpSp>
      </p:grpSp>
      <p:grpSp>
        <p:nvGrpSpPr>
          <p:cNvPr id="3090" name="148 Grupo"/>
          <p:cNvGrpSpPr>
            <a:grpSpLocks/>
          </p:cNvGrpSpPr>
          <p:nvPr/>
        </p:nvGrpSpPr>
        <p:grpSpPr bwMode="auto">
          <a:xfrm>
            <a:off x="2411413" y="4796557"/>
            <a:ext cx="4219575" cy="646112"/>
            <a:chOff x="2411760" y="4221088"/>
            <a:chExt cx="4219733" cy="646733"/>
          </a:xfrm>
        </p:grpSpPr>
        <p:sp>
          <p:nvSpPr>
            <p:cNvPr id="3103" name="Line 6"/>
            <p:cNvSpPr>
              <a:spLocks noChangeShapeType="1"/>
            </p:cNvSpPr>
            <p:nvPr/>
          </p:nvSpPr>
          <p:spPr bwMode="auto">
            <a:xfrm>
              <a:off x="5724525" y="4364583"/>
              <a:ext cx="0" cy="50323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104" name="Line 7"/>
            <p:cNvSpPr>
              <a:spLocks noChangeShapeType="1"/>
            </p:cNvSpPr>
            <p:nvPr/>
          </p:nvSpPr>
          <p:spPr bwMode="auto">
            <a:xfrm flipV="1">
              <a:off x="3276600" y="4291558"/>
              <a:ext cx="0" cy="50482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105" name="146 CuadroTexto"/>
            <p:cNvSpPr txBox="1">
              <a:spLocks noChangeArrowheads="1"/>
            </p:cNvSpPr>
            <p:nvPr/>
          </p:nvSpPr>
          <p:spPr bwMode="auto">
            <a:xfrm>
              <a:off x="2411760" y="4221088"/>
              <a:ext cx="7512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AR" sz="2400"/>
                <a:t>read</a:t>
              </a:r>
              <a:endParaRPr lang="es-ES" sz="2400"/>
            </a:p>
          </p:txBody>
        </p:sp>
        <p:sp>
          <p:nvSpPr>
            <p:cNvPr id="3106" name="147 CuadroTexto"/>
            <p:cNvSpPr txBox="1">
              <a:spLocks noChangeArrowheads="1"/>
            </p:cNvSpPr>
            <p:nvPr/>
          </p:nvSpPr>
          <p:spPr bwMode="auto">
            <a:xfrm>
              <a:off x="5796136" y="4221088"/>
              <a:ext cx="83535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AR" sz="2400"/>
                <a:t>write</a:t>
              </a:r>
              <a:endParaRPr lang="es-ES"/>
            </a:p>
          </p:txBody>
        </p:sp>
      </p:grpSp>
      <p:grpSp>
        <p:nvGrpSpPr>
          <p:cNvPr id="3091" name="157 Grupo"/>
          <p:cNvGrpSpPr>
            <a:grpSpLocks/>
          </p:cNvGrpSpPr>
          <p:nvPr/>
        </p:nvGrpSpPr>
        <p:grpSpPr bwMode="auto">
          <a:xfrm>
            <a:off x="2843213" y="4220294"/>
            <a:ext cx="3384550" cy="574675"/>
            <a:chOff x="2843808" y="3645024"/>
            <a:chExt cx="3384376" cy="575246"/>
          </a:xfrm>
        </p:grpSpPr>
        <p:sp>
          <p:nvSpPr>
            <p:cNvPr id="3101" name="Line 6"/>
            <p:cNvSpPr>
              <a:spLocks noChangeShapeType="1"/>
            </p:cNvSpPr>
            <p:nvPr/>
          </p:nvSpPr>
          <p:spPr bwMode="auto">
            <a:xfrm>
              <a:off x="6228184" y="3717032"/>
              <a:ext cx="0" cy="50323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102" name="Line 7"/>
            <p:cNvSpPr>
              <a:spLocks noChangeShapeType="1"/>
            </p:cNvSpPr>
            <p:nvPr/>
          </p:nvSpPr>
          <p:spPr bwMode="auto">
            <a:xfrm flipV="1">
              <a:off x="2843808" y="3645024"/>
              <a:ext cx="0" cy="50482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92" name="158 Grupo"/>
          <p:cNvGrpSpPr>
            <a:grpSpLocks/>
          </p:cNvGrpSpPr>
          <p:nvPr/>
        </p:nvGrpSpPr>
        <p:grpSpPr bwMode="auto">
          <a:xfrm>
            <a:off x="2555875" y="3571007"/>
            <a:ext cx="4032250" cy="577850"/>
            <a:chOff x="2555776" y="2996183"/>
            <a:chExt cx="4032448" cy="577032"/>
          </a:xfrm>
        </p:grpSpPr>
        <p:sp>
          <p:nvSpPr>
            <p:cNvPr id="3099" name="Line 6"/>
            <p:cNvSpPr>
              <a:spLocks noChangeShapeType="1"/>
            </p:cNvSpPr>
            <p:nvPr/>
          </p:nvSpPr>
          <p:spPr bwMode="auto">
            <a:xfrm>
              <a:off x="6588224" y="3069977"/>
              <a:ext cx="0" cy="50323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100" name="Line 7"/>
            <p:cNvSpPr>
              <a:spLocks noChangeShapeType="1"/>
            </p:cNvSpPr>
            <p:nvPr/>
          </p:nvSpPr>
          <p:spPr bwMode="auto">
            <a:xfrm flipV="1">
              <a:off x="2555776" y="2996183"/>
              <a:ext cx="0" cy="50482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093" name="159 Grupo"/>
          <p:cNvGrpSpPr>
            <a:grpSpLocks/>
          </p:cNvGrpSpPr>
          <p:nvPr/>
        </p:nvGrpSpPr>
        <p:grpSpPr bwMode="auto">
          <a:xfrm>
            <a:off x="2051050" y="2851869"/>
            <a:ext cx="4968875" cy="576263"/>
            <a:chOff x="2051720" y="2276872"/>
            <a:chExt cx="4968552" cy="575246"/>
          </a:xfrm>
        </p:grpSpPr>
        <p:sp>
          <p:nvSpPr>
            <p:cNvPr id="3097" name="Line 6"/>
            <p:cNvSpPr>
              <a:spLocks noChangeShapeType="1"/>
            </p:cNvSpPr>
            <p:nvPr/>
          </p:nvSpPr>
          <p:spPr bwMode="auto">
            <a:xfrm>
              <a:off x="7020272" y="2348880"/>
              <a:ext cx="0" cy="503238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098" name="Line 7"/>
            <p:cNvSpPr>
              <a:spLocks noChangeShapeType="1"/>
            </p:cNvSpPr>
            <p:nvPr/>
          </p:nvSpPr>
          <p:spPr bwMode="auto">
            <a:xfrm flipV="1">
              <a:off x="2051720" y="2276872"/>
              <a:ext cx="0" cy="504825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094" name="149 CuadroTexto"/>
          <p:cNvSpPr txBox="1">
            <a:spLocks noChangeArrowheads="1"/>
          </p:cNvSpPr>
          <p:nvPr/>
        </p:nvSpPr>
        <p:spPr bwMode="auto">
          <a:xfrm>
            <a:off x="611188" y="404813"/>
            <a:ext cx="19827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>
                <a:solidFill>
                  <a:srgbClr val="0070C0"/>
                </a:solidFill>
                <a:latin typeface="Bauhaus 93" pitchFamily="82" charset="0"/>
              </a:rPr>
              <a:t>El metodo</a:t>
            </a:r>
          </a:p>
        </p:txBody>
      </p:sp>
      <p:sp>
        <p:nvSpPr>
          <p:cNvPr id="149" name="148 Flecha izquierda"/>
          <p:cNvSpPr/>
          <p:nvPr/>
        </p:nvSpPr>
        <p:spPr>
          <a:xfrm>
            <a:off x="7165280" y="4508599"/>
            <a:ext cx="1727200" cy="9366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b="1" dirty="0">
                <a:solidFill>
                  <a:schemeClr val="tx1"/>
                </a:solidFill>
              </a:rPr>
              <a:t>Trabajaremos en esta zona</a:t>
            </a:r>
          </a:p>
        </p:txBody>
      </p:sp>
      <p:sp>
        <p:nvSpPr>
          <p:cNvPr id="3096" name="Text Box 9"/>
          <p:cNvSpPr txBox="1">
            <a:spLocks noChangeArrowheads="1"/>
          </p:cNvSpPr>
          <p:nvPr/>
        </p:nvSpPr>
        <p:spPr bwMode="auto">
          <a:xfrm rot="20160000">
            <a:off x="2109788" y="2855044"/>
            <a:ext cx="3333750" cy="639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3600" b="1">
                <a:solidFill>
                  <a:srgbClr val="355E00"/>
                </a:solidFill>
                <a:latin typeface="Purisa"/>
              </a:rPr>
              <a:t>Recordando...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6838"/>
            <a:ext cx="9144000" cy="688975"/>
          </a:xfrm>
        </p:spPr>
        <p:txBody>
          <a:bodyPr>
            <a:normAutofit fontScale="90000"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dirty="0" smtClean="0"/>
              <a:t>Tabla de vectores de </a:t>
            </a:r>
            <a:r>
              <a:rPr lang="es-AR" dirty="0" err="1" smtClean="0"/>
              <a:t>interrupcion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571500" y="928688"/>
            <a:ext cx="8572500" cy="1500187"/>
          </a:xfrm>
        </p:spPr>
        <p:txBody>
          <a:bodyPr/>
          <a:lstStyle/>
          <a:p>
            <a:pPr marL="446088" indent="-446088"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sz="2200" smtClean="0"/>
              <a:t>Si una interrupción está habilitada, debe existir un mecanismo que vincule esa interrupción con su bloque de código (ISR) asociado.</a:t>
            </a:r>
          </a:p>
          <a:p>
            <a:pPr marL="446088" indent="-446088"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sz="2200" smtClean="0"/>
              <a:t>Ese mecanismo se denomina TABLA DE VECTORES DE INTERRUPCION.</a:t>
            </a:r>
          </a:p>
          <a:p>
            <a:pPr marL="446088" indent="-446088"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sz="2200" smtClean="0"/>
              <a:t>La vinculación ES el Vector de Interrupción.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643438" y="2571750"/>
            <a:ext cx="4248150" cy="4051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latin typeface="Arial" pitchFamily="34" charset="0"/>
              </a:rPr>
              <a:t>Funciones de atención a interrupciones: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void Func_IntExt0 (void) { … }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AR" sz="1600" b="1">
              <a:solidFill>
                <a:srgbClr val="CC9900"/>
              </a:solidFill>
              <a:latin typeface="Arial" pitchFamily="34" charset="0"/>
            </a:endParaRP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void Tmr0Interr (void) { … }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AR" sz="1600" b="1">
              <a:solidFill>
                <a:srgbClr val="CC9900"/>
              </a:solidFill>
              <a:latin typeface="Arial" pitchFamily="34" charset="0"/>
            </a:endParaRP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void Isr_IntExt1 (void) { … }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AR" sz="1600" b="1">
              <a:solidFill>
                <a:srgbClr val="CC9900"/>
              </a:solidFill>
              <a:latin typeface="Arial" pitchFamily="34" charset="0"/>
            </a:endParaRP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void ISR_Tmr1 (void) { … }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                         :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                         :</a:t>
            </a:r>
          </a:p>
          <a:p>
            <a:pPr algn="l">
              <a:spcBef>
                <a:spcPts val="1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z="1600" b="1">
                <a:solidFill>
                  <a:srgbClr val="CC9900"/>
                </a:solidFill>
                <a:latin typeface="Arial" pitchFamily="34" charset="0"/>
              </a:rPr>
              <a:t>                             :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763713" y="3143250"/>
            <a:ext cx="1439862" cy="2641600"/>
          </a:xfrm>
          <a:prstGeom prst="rect">
            <a:avLst/>
          </a:prstGeom>
          <a:solidFill>
            <a:srgbClr val="CC9900"/>
          </a:solidFill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AR">
              <a:latin typeface="Arial" pitchFamily="34" charset="0"/>
            </a:endParaRP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1619250" y="3148013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1619250" y="3579813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1619250" y="4011613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1619250" y="4443413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>
            <a:off x="1619250" y="4876800"/>
            <a:ext cx="1728788" cy="15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1619250" y="5308600"/>
            <a:ext cx="1728788" cy="15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/>
          <a:lstStyle/>
          <a:p>
            <a:endParaRPr lang="es-MX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3203575" y="3146425"/>
            <a:ext cx="1439863" cy="219075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3203575" y="3795713"/>
            <a:ext cx="1368425" cy="73025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3203575" y="4227513"/>
            <a:ext cx="1368425" cy="360362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203575" y="4659313"/>
            <a:ext cx="1439863" cy="6492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1763713" y="3148013"/>
            <a:ext cx="1439862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INT_EXT 0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1763713" y="3651250"/>
            <a:ext cx="1439862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INT_TMR0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1763713" y="4084638"/>
            <a:ext cx="1439862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INT_EXT 1</a:t>
            </a:r>
          </a:p>
        </p:txBody>
      </p: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1763713" y="4516438"/>
            <a:ext cx="1439862" cy="366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/>
              <a:t> </a:t>
            </a: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INT_TMR1</a:t>
            </a:r>
          </a:p>
        </p:txBody>
      </p:sp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1763713" y="4948238"/>
            <a:ext cx="1439862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INT_UART</a:t>
            </a:r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1763713" y="5418138"/>
            <a:ext cx="1439862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>
                <a:solidFill>
                  <a:schemeClr val="bg1"/>
                </a:solidFill>
                <a:latin typeface="Arial" pitchFamily="34" charset="0"/>
              </a:rPr>
              <a:t>INT_TMR2</a:t>
            </a:r>
          </a:p>
        </p:txBody>
      </p:sp>
      <p:sp>
        <p:nvSpPr>
          <p:cNvPr id="24" name="23 Pergamino horizontal"/>
          <p:cNvSpPr/>
          <p:nvPr/>
        </p:nvSpPr>
        <p:spPr>
          <a:xfrm>
            <a:off x="1562100" y="2428875"/>
            <a:ext cx="1857375" cy="5715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87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s-AR" sz="1400" b="1" dirty="0">
                <a:solidFill>
                  <a:srgbClr val="292929"/>
                </a:solidFill>
              </a:rPr>
              <a:t>Tabla de vectores de Interrupción</a:t>
            </a:r>
          </a:p>
        </p:txBody>
      </p:sp>
      <p:sp>
        <p:nvSpPr>
          <p:cNvPr id="2" name="Text Box 16"/>
          <p:cNvSpPr txBox="1">
            <a:spLocks noChangeArrowheads="1"/>
          </p:cNvSpPr>
          <p:nvPr/>
        </p:nvSpPr>
        <p:spPr bwMode="auto">
          <a:xfrm>
            <a:off x="5364163" y="2928938"/>
            <a:ext cx="1422400" cy="371475"/>
          </a:xfrm>
          <a:prstGeom prst="rect">
            <a:avLst/>
          </a:prstGeom>
          <a:solidFill>
            <a:srgbClr val="FF9900">
              <a:alpha val="79999"/>
            </a:srgbClr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Func_IntExt0</a:t>
            </a:r>
          </a:p>
        </p:txBody>
      </p:sp>
      <p:sp>
        <p:nvSpPr>
          <p:cNvPr id="3" name="Text Box 17"/>
          <p:cNvSpPr txBox="1">
            <a:spLocks noChangeArrowheads="1"/>
          </p:cNvSpPr>
          <p:nvPr/>
        </p:nvSpPr>
        <p:spPr bwMode="auto">
          <a:xfrm>
            <a:off x="5292725" y="3644900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 w="9525" algn="ctr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Tmr0Interr</a:t>
            </a:r>
          </a:p>
        </p:txBody>
      </p:sp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5292725" y="4437063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 w="9525" algn="ctr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Isr_IntExt1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5219700" y="5157788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 w="9525" algn="ctr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 ISR_Tmr1</a:t>
            </a:r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5219700" y="5734050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 w="9525" algn="ctr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isr_UART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5219700" y="6237288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 w="9525" algn="ctr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b="1"/>
              <a:t>isr_TMR2</a:t>
            </a:r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>
            <a:off x="3203575" y="5156200"/>
            <a:ext cx="1439863" cy="6492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3203575" y="5588000"/>
            <a:ext cx="1439863" cy="6492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4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7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0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6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51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C -0.01424 -0.00486 -0.029 -0.00718 -0.04306 -0.01157 C -0.06337 -0.01782 -0.08299 -0.02407 -0.104 -0.02755 C -0.12431 -0.03079 -0.14462 -0.03148 -0.16493 -0.03449 C -0.19393 -0.03125 -0.22431 -0.02893 -0.25295 -0.02315 C -0.28108 -0.00833 -0.24011 -0.02893 -0.27309 -0.0162 C -0.2757 -0.01528 -0.27743 -0.0125 -0.28004 -0.01157 C -0.28629 -0.00903 -0.29393 -0.00949 -0.30035 -0.00694 C -0.3033 -0.00579 -0.30608 -0.0037 -0.30938 -0.00231 C -0.31163 -0.00139 -0.31389 -0.00069 -0.31615 -7.40741E-7 C -0.32552 0.00671 -0.33403 0.00394 -0.34306 0.00903 C -0.35729 0.01713 -0.3684 0.02685 -0.38368 0.03218 C -0.39861 0.04213 -0.39236 0.03866 -0.40156 0.04352 " pathEditMode="relative" rAng="0" ptsTypes="ffffffffffff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" y="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-0.39375 -0.0057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59259E-6 L -0.38577 -0.0479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37778 -0.1004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-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37778 -0.1215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-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7795 -0.12616 " pathEditMode="relative" ptsTypes="AA">
                                      <p:cBhvr>
                                        <p:cTn id="1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2294" grpId="0" animBg="1"/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24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025" y="1146175"/>
            <a:ext cx="9290050" cy="5711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0" y="96838"/>
            <a:ext cx="91440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s-AR" sz="4400" dirty="0">
                <a:latin typeface="+mj-lt"/>
                <a:ea typeface="+mj-ea"/>
                <a:cs typeface="+mj-cs"/>
              </a:rPr>
              <a:t>Tabla de vectores de interrupción</a:t>
            </a:r>
          </a:p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s-AR" sz="2800" dirty="0">
                <a:latin typeface="+mj-lt"/>
                <a:ea typeface="+mj-ea"/>
                <a:cs typeface="+mj-cs"/>
              </a:rPr>
              <a:t>(</a:t>
            </a:r>
            <a:r>
              <a:rPr lang="es-AR" sz="2800" dirty="0" err="1">
                <a:latin typeface="+mj-lt"/>
                <a:ea typeface="+mj-ea"/>
                <a:cs typeface="+mj-cs"/>
              </a:rPr>
              <a:t>core</a:t>
            </a:r>
            <a:r>
              <a:rPr lang="es-AR" sz="2800" dirty="0">
                <a:latin typeface="+mj-lt"/>
                <a:ea typeface="+mj-ea"/>
                <a:cs typeface="+mj-cs"/>
              </a:rPr>
              <a:t>  cortexM3)</a:t>
            </a:r>
            <a:endParaRPr lang="en-US" sz="2800" dirty="0">
              <a:latin typeface="+mj-lt"/>
              <a:ea typeface="+mj-ea"/>
              <a:cs typeface="Arial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63500" y="1300163"/>
            <a:ext cx="331788" cy="728662"/>
          </a:xfrm>
          <a:prstGeom prst="rect">
            <a:avLst/>
          </a:prstGeom>
          <a:solidFill>
            <a:srgbClr val="FD6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sz="2400" b="1" dirty="0"/>
              <a:t>#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-111125" y="2382838"/>
          <a:ext cx="72404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7 a 10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400" b="0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s-A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9913" y="836613"/>
            <a:ext cx="44577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1728788"/>
            <a:ext cx="22288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 redondeado"/>
          <p:cNvSpPr/>
          <p:nvPr/>
        </p:nvSpPr>
        <p:spPr>
          <a:xfrm>
            <a:off x="2987675" y="4729163"/>
            <a:ext cx="4679950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sz="3200" b="1" i="1" dirty="0">
                <a:solidFill>
                  <a:schemeClr val="tx1"/>
                </a:solidFill>
              </a:rPr>
              <a:t>¿y donde esta  </a:t>
            </a:r>
            <a:r>
              <a:rPr lang="es-AR" sz="3200" b="1" i="1" dirty="0">
                <a:solidFill>
                  <a:srgbClr val="FF0000"/>
                </a:solidFill>
              </a:rPr>
              <a:t>Función</a:t>
            </a:r>
            <a:r>
              <a:rPr lang="es-AR" sz="3200" b="1" i="1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23559" name="1 Título"/>
          <p:cNvSpPr>
            <a:spLocks noGrp="1"/>
          </p:cNvSpPr>
          <p:nvPr>
            <p:ph type="title" idx="4294967295"/>
          </p:nvPr>
        </p:nvSpPr>
        <p:spPr>
          <a:xfrm>
            <a:off x="1000125" y="71438"/>
            <a:ext cx="8143875" cy="71120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mtClean="0"/>
              <a:t>Tabla de vectores de interrupción</a:t>
            </a:r>
          </a:p>
        </p:txBody>
      </p:sp>
      <p:grpSp>
        <p:nvGrpSpPr>
          <p:cNvPr id="2" name="9 Grupo"/>
          <p:cNvGrpSpPr>
            <a:grpSpLocks/>
          </p:cNvGrpSpPr>
          <p:nvPr/>
        </p:nvGrpSpPr>
        <p:grpSpPr bwMode="auto">
          <a:xfrm>
            <a:off x="1573213" y="768126"/>
            <a:ext cx="6527800" cy="5037138"/>
            <a:chOff x="1123226" y="-519780"/>
            <a:chExt cx="6232219" cy="5036219"/>
          </a:xfrm>
        </p:grpSpPr>
        <p:pic>
          <p:nvPicPr>
            <p:cNvPr id="2356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23226" y="-519780"/>
              <a:ext cx="6232219" cy="503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7 Conector recto"/>
            <p:cNvCxnSpPr/>
            <p:nvPr/>
          </p:nvCxnSpPr>
          <p:spPr>
            <a:xfrm>
              <a:off x="1620349" y="1122983"/>
              <a:ext cx="0" cy="36029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1620349" y="3427613"/>
              <a:ext cx="0" cy="360296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10 Rectángulo"/>
          <p:cNvSpPr/>
          <p:nvPr/>
        </p:nvSpPr>
        <p:spPr>
          <a:xfrm>
            <a:off x="827088" y="3503389"/>
            <a:ext cx="7358062" cy="166687"/>
          </a:xfrm>
          <a:prstGeom prst="rect">
            <a:avLst/>
          </a:prstGeom>
          <a:solidFill>
            <a:srgbClr val="FF0000">
              <a:alpha val="22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1 Título"/>
          <p:cNvSpPr>
            <a:spLocks noGrp="1"/>
          </p:cNvSpPr>
          <p:nvPr>
            <p:ph type="title"/>
          </p:nvPr>
        </p:nvSpPr>
        <p:spPr>
          <a:xfrm>
            <a:off x="684213" y="404813"/>
            <a:ext cx="7992243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Funciones</a:t>
            </a:r>
          </a:p>
        </p:txBody>
      </p:sp>
      <p:sp>
        <p:nvSpPr>
          <p:cNvPr id="24581" name="20 Rectángulo"/>
          <p:cNvSpPr>
            <a:spLocks noChangeArrowheads="1"/>
          </p:cNvSpPr>
          <p:nvPr/>
        </p:nvSpPr>
        <p:spPr bwMode="auto">
          <a:xfrm>
            <a:off x="9396413" y="1484313"/>
            <a:ext cx="235743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GB">
                <a:latin typeface="Arial" pitchFamily="34" charset="0"/>
              </a:rPr>
              <a:t> …………………</a:t>
            </a:r>
          </a:p>
          <a:p>
            <a:pPr algn="l"/>
            <a:r>
              <a:rPr lang="en-GB">
                <a:latin typeface="Arial" pitchFamily="34" charset="0"/>
              </a:rPr>
              <a:t>    …………………</a:t>
            </a:r>
          </a:p>
          <a:p>
            <a:pPr algn="l"/>
            <a:r>
              <a:rPr lang="en-GB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</a:p>
          <a:p>
            <a:pPr algn="l"/>
            <a:r>
              <a:rPr lang="es-ES">
                <a:latin typeface="Arial" pitchFamily="34" charset="0"/>
              </a:rPr>
              <a:t>    …………………</a:t>
            </a:r>
            <a:endParaRPr lang="es-AR">
              <a:latin typeface="Arial" pitchFamily="34" charset="0"/>
            </a:endParaRPr>
          </a:p>
        </p:txBody>
      </p:sp>
      <p:grpSp>
        <p:nvGrpSpPr>
          <p:cNvPr id="24582" name="9 Grupo"/>
          <p:cNvGrpSpPr>
            <a:grpSpLocks/>
          </p:cNvGrpSpPr>
          <p:nvPr/>
        </p:nvGrpSpPr>
        <p:grpSpPr bwMode="auto">
          <a:xfrm>
            <a:off x="1619250" y="1700213"/>
            <a:ext cx="6337300" cy="3046412"/>
            <a:chOff x="1619672" y="1700808"/>
            <a:chExt cx="6336704" cy="3046412"/>
          </a:xfrm>
        </p:grpSpPr>
        <p:sp>
          <p:nvSpPr>
            <p:cNvPr id="24585" name="Text Box 5"/>
            <p:cNvSpPr txBox="1">
              <a:spLocks noChangeArrowheads="1"/>
            </p:cNvSpPr>
            <p:nvPr/>
          </p:nvSpPr>
          <p:spPr bwMode="auto">
            <a:xfrm>
              <a:off x="1619672" y="1700808"/>
              <a:ext cx="2520950" cy="3046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en-GB" sz="1600">
                <a:latin typeface="Arial" pitchFamily="34" charset="0"/>
              </a:endParaRPr>
            </a:p>
            <a:p>
              <a:pPr algn="l"/>
              <a:r>
                <a:rPr lang="en-GB" sz="1600">
                  <a:latin typeface="Arial" pitchFamily="34" charset="0"/>
                </a:rPr>
                <a:t>void </a:t>
              </a:r>
              <a:r>
                <a:rPr lang="en-GB" sz="1600" b="1" i="1">
                  <a:solidFill>
                    <a:srgbClr val="FF0000"/>
                  </a:solidFill>
                  <a:latin typeface="Arial" pitchFamily="34" charset="0"/>
                </a:rPr>
                <a:t>Funcion</a:t>
              </a:r>
              <a:r>
                <a:rPr lang="en-GB" sz="1600">
                  <a:latin typeface="Arial" pitchFamily="34" charset="0"/>
                </a:rPr>
                <a:t>(void)</a:t>
              </a:r>
            </a:p>
            <a:p>
              <a:pPr algn="l"/>
              <a:r>
                <a:rPr lang="en-GB" sz="1600">
                  <a:latin typeface="Arial" pitchFamily="34" charset="0"/>
                </a:rPr>
                <a:t>{</a:t>
              </a:r>
            </a:p>
            <a:p>
              <a:pPr algn="l"/>
              <a:r>
                <a:rPr lang="en-GB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n-GB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n-GB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    …………………</a:t>
              </a:r>
            </a:p>
            <a:p>
              <a:pPr algn="l"/>
              <a:r>
                <a:rPr lang="es-ES" sz="1600">
                  <a:latin typeface="Arial" pitchFamily="34" charset="0"/>
                </a:rPr>
                <a:t>}</a:t>
              </a:r>
            </a:p>
          </p:txBody>
        </p:sp>
        <p:sp>
          <p:nvSpPr>
            <p:cNvPr id="9" name="8 Flecha abajo"/>
            <p:cNvSpPr/>
            <p:nvPr/>
          </p:nvSpPr>
          <p:spPr>
            <a:xfrm rot="7820885">
              <a:off x="3274463" y="1896971"/>
              <a:ext cx="484188" cy="22730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4140385" y="3356570"/>
              <a:ext cx="3815991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s-AR" dirty="0"/>
                <a:t>Representa la dirección de comienzo</a:t>
              </a:r>
            </a:p>
          </p:txBody>
        </p:sp>
      </p:grpSp>
      <p:sp>
        <p:nvSpPr>
          <p:cNvPr id="24583" name="Text Box 9"/>
          <p:cNvSpPr txBox="1">
            <a:spLocks noChangeArrowheads="1"/>
          </p:cNvSpPr>
          <p:nvPr/>
        </p:nvSpPr>
        <p:spPr bwMode="auto">
          <a:xfrm rot="20160000">
            <a:off x="4197350" y="1850882"/>
            <a:ext cx="3333750" cy="639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algn="l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sz="3600" b="1" dirty="0">
                <a:solidFill>
                  <a:srgbClr val="355E00"/>
                </a:solidFill>
                <a:latin typeface="Purisa"/>
              </a:rPr>
              <a:t>Recordando...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6" name="1 Título"/>
          <p:cNvSpPr>
            <a:spLocks noGrp="1"/>
          </p:cNvSpPr>
          <p:nvPr>
            <p:ph type="title" idx="4294967295"/>
          </p:nvPr>
        </p:nvSpPr>
        <p:spPr>
          <a:xfrm>
            <a:off x="1000125" y="71438"/>
            <a:ext cx="8143875" cy="711200"/>
          </a:xfrm>
        </p:spPr>
        <p:txBody>
          <a:bodyPr>
            <a:normAutofit fontScale="90000"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dirty="0" smtClean="0"/>
              <a:t>Tabla de vectores de interrupción</a:t>
            </a:r>
          </a:p>
        </p:txBody>
      </p:sp>
      <p:sp>
        <p:nvSpPr>
          <p:cNvPr id="6" name="5 Rectángulo"/>
          <p:cNvSpPr/>
          <p:nvPr/>
        </p:nvSpPr>
        <p:spPr>
          <a:xfrm>
            <a:off x="3708400" y="97313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3708400" y="112553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3708400" y="12604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3708400" y="14128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3708400" y="154781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3708400" y="170021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3708400" y="18367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3708400" y="19891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3708400" y="21240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5" name="14 Rectángulo"/>
          <p:cNvSpPr/>
          <p:nvPr/>
        </p:nvSpPr>
        <p:spPr>
          <a:xfrm>
            <a:off x="3708400" y="22764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3708400" y="2413000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3708400" y="2565400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3708400" y="27003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3708400" y="28527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0" name="19 Rectángulo"/>
          <p:cNvSpPr/>
          <p:nvPr/>
        </p:nvSpPr>
        <p:spPr>
          <a:xfrm>
            <a:off x="3708400" y="2989263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1" name="20 Rectángulo"/>
          <p:cNvSpPr/>
          <p:nvPr/>
        </p:nvSpPr>
        <p:spPr>
          <a:xfrm>
            <a:off x="3708400" y="3141663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4" name="23 Rectángulo"/>
          <p:cNvSpPr/>
          <p:nvPr/>
        </p:nvSpPr>
        <p:spPr>
          <a:xfrm>
            <a:off x="3708400" y="35639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5" name="24 Rectángulo"/>
          <p:cNvSpPr/>
          <p:nvPr/>
        </p:nvSpPr>
        <p:spPr>
          <a:xfrm>
            <a:off x="3708400" y="37163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3708400" y="38528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7" name="26 Rectángulo"/>
          <p:cNvSpPr/>
          <p:nvPr/>
        </p:nvSpPr>
        <p:spPr>
          <a:xfrm>
            <a:off x="3708400" y="40052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8" name="27 Rectángulo"/>
          <p:cNvSpPr/>
          <p:nvPr/>
        </p:nvSpPr>
        <p:spPr>
          <a:xfrm>
            <a:off x="3708400" y="4140200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9" name="28 Rectángulo"/>
          <p:cNvSpPr/>
          <p:nvPr/>
        </p:nvSpPr>
        <p:spPr>
          <a:xfrm>
            <a:off x="3708400" y="4292600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0" name="29 Rectángulo"/>
          <p:cNvSpPr/>
          <p:nvPr/>
        </p:nvSpPr>
        <p:spPr>
          <a:xfrm>
            <a:off x="3708400" y="4429125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1" name="30 Rectángulo"/>
          <p:cNvSpPr/>
          <p:nvPr/>
        </p:nvSpPr>
        <p:spPr>
          <a:xfrm>
            <a:off x="3708400" y="4581525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2" name="31 Rectángulo"/>
          <p:cNvSpPr/>
          <p:nvPr/>
        </p:nvSpPr>
        <p:spPr>
          <a:xfrm>
            <a:off x="3708400" y="47164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3" name="32 Rectángulo"/>
          <p:cNvSpPr/>
          <p:nvPr/>
        </p:nvSpPr>
        <p:spPr>
          <a:xfrm>
            <a:off x="3708400" y="48688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4" name="33 Rectángulo"/>
          <p:cNvSpPr/>
          <p:nvPr/>
        </p:nvSpPr>
        <p:spPr>
          <a:xfrm>
            <a:off x="3708400" y="50053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5" name="34 Rectángulo"/>
          <p:cNvSpPr/>
          <p:nvPr/>
        </p:nvSpPr>
        <p:spPr>
          <a:xfrm>
            <a:off x="3708400" y="51577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6" name="35 Rectángulo"/>
          <p:cNvSpPr/>
          <p:nvPr/>
        </p:nvSpPr>
        <p:spPr>
          <a:xfrm>
            <a:off x="3708400" y="52927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7" name="36 Rectángulo"/>
          <p:cNvSpPr/>
          <p:nvPr/>
        </p:nvSpPr>
        <p:spPr>
          <a:xfrm>
            <a:off x="3708400" y="54451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2627313" y="1052513"/>
            <a:ext cx="8651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3708400" y="55895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2" name="41 Rectángulo"/>
          <p:cNvSpPr/>
          <p:nvPr/>
        </p:nvSpPr>
        <p:spPr>
          <a:xfrm>
            <a:off x="3708400" y="57419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3708400" y="58769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3708400" y="60293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700213"/>
            <a:ext cx="962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40" name="48 Grupo"/>
          <p:cNvGrpSpPr>
            <a:grpSpLocks/>
          </p:cNvGrpSpPr>
          <p:nvPr/>
        </p:nvGrpSpPr>
        <p:grpSpPr bwMode="auto">
          <a:xfrm>
            <a:off x="395288" y="1700213"/>
            <a:ext cx="2686050" cy="1922462"/>
            <a:chOff x="395536" y="1700808"/>
            <a:chExt cx="2686050" cy="1922512"/>
          </a:xfrm>
        </p:grpSpPr>
        <p:pic>
          <p:nvPicPr>
            <p:cNvPr id="2566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1700808"/>
              <a:ext cx="2686050" cy="14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45 Rectángulo redondeado"/>
            <p:cNvSpPr/>
            <p:nvPr/>
          </p:nvSpPr>
          <p:spPr>
            <a:xfrm>
              <a:off x="755898" y="2708896"/>
              <a:ext cx="2232025" cy="91442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s-AR" b="1" i="1" dirty="0">
                  <a:solidFill>
                    <a:schemeClr val="tx1"/>
                  </a:solidFill>
                </a:rPr>
                <a:t>Vector de punteros a función</a:t>
              </a:r>
            </a:p>
          </p:txBody>
        </p:sp>
        <p:cxnSp>
          <p:nvCxnSpPr>
            <p:cNvPr id="48" name="47 Conector recto de flecha"/>
            <p:cNvCxnSpPr/>
            <p:nvPr/>
          </p:nvCxnSpPr>
          <p:spPr>
            <a:xfrm flipH="1" flipV="1">
              <a:off x="1619498" y="1988152"/>
              <a:ext cx="215900" cy="5048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41" name="66 Grupo"/>
          <p:cNvGrpSpPr>
            <a:grpSpLocks/>
          </p:cNvGrpSpPr>
          <p:nvPr/>
        </p:nvGrpSpPr>
        <p:grpSpPr bwMode="auto">
          <a:xfrm>
            <a:off x="3635375" y="3141663"/>
            <a:ext cx="149225" cy="544512"/>
            <a:chOff x="3275856" y="3760019"/>
            <a:chExt cx="149225" cy="544513"/>
          </a:xfrm>
        </p:grpSpPr>
        <p:sp>
          <p:nvSpPr>
            <p:cNvPr id="50" name="49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51" name="50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52" name="51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52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 t="4366"/>
          <a:stretch>
            <a:fillRect/>
          </a:stretch>
        </p:blipFill>
        <p:spPr bwMode="auto">
          <a:xfrm>
            <a:off x="6372225" y="2997200"/>
            <a:ext cx="17526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8938" y="2990850"/>
            <a:ext cx="8763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25" y="4149725"/>
            <a:ext cx="22002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27825" y="4137025"/>
            <a:ext cx="1343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27763" y="1844675"/>
            <a:ext cx="20764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4950" y="1866900"/>
            <a:ext cx="6762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850" y="4724400"/>
            <a:ext cx="59340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76338" y="5545138"/>
            <a:ext cx="8382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62 Rectángulo redondeado"/>
          <p:cNvSpPr/>
          <p:nvPr/>
        </p:nvSpPr>
        <p:spPr>
          <a:xfrm>
            <a:off x="3779838" y="971550"/>
            <a:ext cx="1655762" cy="57626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64" name="63 Rectángulo redondeado"/>
          <p:cNvSpPr/>
          <p:nvPr/>
        </p:nvSpPr>
        <p:spPr>
          <a:xfrm>
            <a:off x="3779838" y="1557338"/>
            <a:ext cx="1655762" cy="576262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65" name="64 Rectángulo redondeado"/>
          <p:cNvSpPr/>
          <p:nvPr/>
        </p:nvSpPr>
        <p:spPr>
          <a:xfrm>
            <a:off x="3779838" y="2133600"/>
            <a:ext cx="1655762" cy="57467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66" name="65 Rectángulo redondeado"/>
          <p:cNvSpPr/>
          <p:nvPr/>
        </p:nvSpPr>
        <p:spPr>
          <a:xfrm>
            <a:off x="3779838" y="2708275"/>
            <a:ext cx="1655762" cy="57626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grpSp>
        <p:nvGrpSpPr>
          <p:cNvPr id="25654" name="67 Grupo"/>
          <p:cNvGrpSpPr>
            <a:grpSpLocks/>
          </p:cNvGrpSpPr>
          <p:nvPr/>
        </p:nvGrpSpPr>
        <p:grpSpPr bwMode="auto">
          <a:xfrm>
            <a:off x="5435600" y="3141663"/>
            <a:ext cx="149225" cy="544512"/>
            <a:chOff x="3275856" y="3760019"/>
            <a:chExt cx="149225" cy="544513"/>
          </a:xfrm>
        </p:grpSpPr>
        <p:sp>
          <p:nvSpPr>
            <p:cNvPr id="69" name="68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70" name="69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71" name="70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71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66 Rectángulo"/>
          <p:cNvSpPr>
            <a:spLocks noChangeArrowheads="1"/>
          </p:cNvSpPr>
          <p:nvPr/>
        </p:nvSpPr>
        <p:spPr bwMode="auto">
          <a:xfrm>
            <a:off x="1143000" y="771525"/>
            <a:ext cx="6643688" cy="48006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>
                <a:latin typeface="Arial" pitchFamily="34" charset="0"/>
              </a:rPr>
              <a:t>//**********************************************************************</a:t>
            </a:r>
          </a:p>
          <a:p>
            <a:pPr algn="l"/>
            <a:r>
              <a:rPr lang="es-AR">
                <a:latin typeface="Arial" pitchFamily="34" charset="0"/>
              </a:rPr>
              <a:t>Forward declaration of the default handlers. These are aliased.  When the application defines a handler (with the same name), this will automatically take precedence over these weak definitions</a:t>
            </a:r>
          </a:p>
          <a:p>
            <a:pPr algn="l"/>
            <a:r>
              <a:rPr lang="es-AR">
                <a:latin typeface="Arial" pitchFamily="34" charset="0"/>
              </a:rPr>
              <a:t>***********************************************************************/</a:t>
            </a:r>
          </a:p>
          <a:p>
            <a:pPr algn="l"/>
            <a:r>
              <a:rPr lang="es-AR">
                <a:latin typeface="Arial" pitchFamily="34" charset="0"/>
              </a:rPr>
              <a:t>     void ResetISR(void);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NMI_Handler(void);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HardFault_Handler(void);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MemManage_Handler(void);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BusFault_Handler(void);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UsageFault_Handler(void);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SVCall_Handler(void);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DebugMon_Handler(void);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PendSV_Handler(void);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SysTick_Handler(void);</a:t>
            </a:r>
          </a:p>
          <a:p>
            <a:pPr algn="l"/>
            <a:r>
              <a:rPr lang="es-AR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>
                <a:latin typeface="Arial" pitchFamily="34" charset="0"/>
              </a:rPr>
              <a:t> void IntDefaultHandler(void);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09688 -0.12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-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31771 -0.623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0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-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-0.24931 -0.01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-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27709 -0.0935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-0.3092 -0.179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" y="-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1 Título"/>
          <p:cNvSpPr>
            <a:spLocks noGrp="1"/>
          </p:cNvSpPr>
          <p:nvPr>
            <p:ph type="title"/>
          </p:nvPr>
        </p:nvSpPr>
        <p:spPr>
          <a:xfrm>
            <a:off x="0" y="332656"/>
            <a:ext cx="8964613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>
                <a:latin typeface="Arial" pitchFamily="34" charset="0"/>
                <a:cs typeface="Arial" pitchFamily="34" charset="0"/>
              </a:rPr>
              <a:t>¿Qué es el modificador WEAK?</a:t>
            </a: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773510"/>
            <a:ext cx="24955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2349773"/>
            <a:ext cx="2889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22 Grupo"/>
          <p:cNvGrpSpPr>
            <a:grpSpLocks/>
          </p:cNvGrpSpPr>
          <p:nvPr/>
        </p:nvGrpSpPr>
        <p:grpSpPr bwMode="auto">
          <a:xfrm>
            <a:off x="5003800" y="3573735"/>
            <a:ext cx="3168650" cy="2592388"/>
            <a:chOff x="5004048" y="2996952"/>
            <a:chExt cx="3168352" cy="2592288"/>
          </a:xfrm>
        </p:grpSpPr>
        <p:sp>
          <p:nvSpPr>
            <p:cNvPr id="21" name="20 Flecha izquierda"/>
            <p:cNvSpPr/>
            <p:nvPr/>
          </p:nvSpPr>
          <p:spPr>
            <a:xfrm>
              <a:off x="5004048" y="3068387"/>
              <a:ext cx="977808" cy="4857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22" name="21 Flecha izquierda"/>
            <p:cNvSpPr/>
            <p:nvPr/>
          </p:nvSpPr>
          <p:spPr>
            <a:xfrm>
              <a:off x="5075479" y="5032048"/>
              <a:ext cx="979395" cy="4857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grpSp>
          <p:nvGrpSpPr>
            <p:cNvPr id="26639" name="19 Grupo"/>
            <p:cNvGrpSpPr>
              <a:grpSpLocks/>
            </p:cNvGrpSpPr>
            <p:nvPr/>
          </p:nvGrpSpPr>
          <p:grpSpPr bwMode="auto">
            <a:xfrm>
              <a:off x="5868144" y="2996952"/>
              <a:ext cx="2304256" cy="2592288"/>
              <a:chOff x="5868144" y="2996952"/>
              <a:chExt cx="2304256" cy="2592288"/>
            </a:xfrm>
          </p:grpSpPr>
          <p:sp>
            <p:nvSpPr>
              <p:cNvPr id="18" name="17 Rectángulo redondeado"/>
              <p:cNvSpPr/>
              <p:nvPr/>
            </p:nvSpPr>
            <p:spPr>
              <a:xfrm>
                <a:off x="5867567" y="2996952"/>
                <a:ext cx="2233403" cy="64767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s-AR" sz="2800" dirty="0">
                    <a:solidFill>
                      <a:schemeClr val="tx1"/>
                    </a:solidFill>
                  </a:rPr>
                  <a:t>Débil</a:t>
                </a:r>
                <a:endParaRPr lang="es-A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18 Rectángulo redondeado"/>
              <p:cNvSpPr/>
              <p:nvPr/>
            </p:nvSpPr>
            <p:spPr>
              <a:xfrm>
                <a:off x="5938998" y="4941565"/>
                <a:ext cx="2233402" cy="64767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s-AR" sz="2800" dirty="0">
                    <a:solidFill>
                      <a:schemeClr val="tx1"/>
                    </a:solidFill>
                  </a:rPr>
                  <a:t>Fuerte</a:t>
                </a:r>
              </a:p>
              <a:p>
                <a:pPr>
                  <a:defRPr/>
                </a:pPr>
                <a:r>
                  <a:rPr lang="es-AR" sz="2000" b="1" i="1" dirty="0">
                    <a:solidFill>
                      <a:schemeClr val="tx1"/>
                    </a:solidFill>
                  </a:rPr>
                  <a:t>Toma el control</a:t>
                </a:r>
                <a:endParaRPr lang="es-AR" sz="1400" b="1" i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663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275" y="2853010"/>
            <a:ext cx="28797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275" y="3141935"/>
            <a:ext cx="2447925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713" y="5300935"/>
            <a:ext cx="248126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4510360"/>
            <a:ext cx="24098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6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43013" y="2276748"/>
            <a:ext cx="13843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223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66 Rectángulo"/>
          <p:cNvSpPr>
            <a:spLocks noChangeArrowheads="1"/>
          </p:cNvSpPr>
          <p:nvPr/>
        </p:nvSpPr>
        <p:spPr bwMode="auto">
          <a:xfrm>
            <a:off x="468313" y="1556792"/>
            <a:ext cx="3960812" cy="2781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 sz="1600" dirty="0">
                <a:latin typeface="Arial" pitchFamily="34" charset="0"/>
              </a:rPr>
              <a:t>    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ResetISR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NMI_Handler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HardFault_Handler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MemManage_Handler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BusFault_Handler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UsageFault_Handler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SVCall_Handler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DebugMon_Handler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PendSV_Handler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SysTick_Handler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  <a:p>
            <a:pPr algn="l"/>
            <a:r>
              <a:rPr lang="es-AR" sz="1600" dirty="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 </a:t>
            </a:r>
            <a:r>
              <a:rPr lang="es-AR" sz="1600" dirty="0" err="1">
                <a:latin typeface="Arial" pitchFamily="34" charset="0"/>
              </a:rPr>
              <a:t>IntDefaultHandler</a:t>
            </a:r>
            <a:r>
              <a:rPr lang="es-AR" sz="1600" dirty="0">
                <a:latin typeface="Arial" pitchFamily="34" charset="0"/>
              </a:rPr>
              <a:t>(</a:t>
            </a:r>
            <a:r>
              <a:rPr lang="es-AR" sz="1600" dirty="0" err="1">
                <a:latin typeface="Arial" pitchFamily="34" charset="0"/>
              </a:rPr>
              <a:t>void</a:t>
            </a:r>
            <a:r>
              <a:rPr lang="es-AR" sz="1600" dirty="0">
                <a:latin typeface="Arial" pitchFamily="34" charset="0"/>
              </a:rPr>
              <a:t>);</a:t>
            </a:r>
          </a:p>
        </p:txBody>
      </p:sp>
      <p:sp>
        <p:nvSpPr>
          <p:cNvPr id="27657" name="1 Título"/>
          <p:cNvSpPr>
            <a:spLocks noGrp="1"/>
          </p:cNvSpPr>
          <p:nvPr>
            <p:ph type="title"/>
          </p:nvPr>
        </p:nvSpPr>
        <p:spPr>
          <a:xfrm>
            <a:off x="285750" y="142875"/>
            <a:ext cx="8678863" cy="92868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s-ES" sz="3000" dirty="0" smtClean="0">
                <a:latin typeface="Arial" pitchFamily="34" charset="0"/>
                <a:cs typeface="Arial" pitchFamily="34" charset="0"/>
              </a:rPr>
              <a:t>¿Cómo está usado aquí el modificador WEAK?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063" y="3000375"/>
            <a:ext cx="316865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5012779"/>
            <a:ext cx="3328988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5963" y="1606550"/>
            <a:ext cx="2663825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4449763"/>
            <a:ext cx="273685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395288" y="4074468"/>
            <a:ext cx="3529012" cy="2889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1763713" y="3644900"/>
            <a:ext cx="1439862" cy="579438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3200" b="1">
                <a:solidFill>
                  <a:srgbClr val="FF0000"/>
                </a:solidFill>
              </a:rPr>
              <a:t>?</a:t>
            </a:r>
            <a:endParaRPr lang="es-ES" sz="3200" b="1">
              <a:solidFill>
                <a:srgbClr val="FF0000"/>
              </a:solidFill>
            </a:endParaRP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3492500" y="3501380"/>
            <a:ext cx="1439863" cy="13112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8000" b="1">
                <a:solidFill>
                  <a:srgbClr val="FF0000"/>
                </a:solidFill>
                <a:latin typeface="Arial Black" pitchFamily="34" charset="0"/>
              </a:rPr>
              <a:t>?</a:t>
            </a:r>
            <a:endParaRPr lang="es-ES" sz="8000" b="1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557039"/>
            <a:ext cx="4371975" cy="504031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27664" name="Text Box 16"/>
          <p:cNvSpPr txBox="1">
            <a:spLocks noChangeArrowheads="1"/>
          </p:cNvSpPr>
          <p:nvPr/>
        </p:nvSpPr>
        <p:spPr bwMode="auto">
          <a:xfrm rot="-1722214">
            <a:off x="5245100" y="2808288"/>
            <a:ext cx="3598863" cy="1066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3200">
                <a:solidFill>
                  <a:srgbClr val="000099"/>
                </a:solidFill>
                <a:latin typeface="Forte" pitchFamily="66" charset="0"/>
              </a:rPr>
              <a:t>Lo vemos en unos minutos….</a:t>
            </a:r>
            <a:endParaRPr lang="es-ES" sz="3200">
              <a:solidFill>
                <a:srgbClr val="000099"/>
              </a:solidFill>
              <a:latin typeface="Forte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20486 -0.0840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-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661" grpId="0"/>
      <p:bldP spid="27661" grpId="1"/>
      <p:bldP spid="27662" grpId="0"/>
      <p:bldP spid="276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 Grupo"/>
          <p:cNvGrpSpPr>
            <a:grpSpLocks/>
          </p:cNvGrpSpPr>
          <p:nvPr/>
        </p:nvGrpSpPr>
        <p:grpSpPr bwMode="auto">
          <a:xfrm>
            <a:off x="5580063" y="2133600"/>
            <a:ext cx="3492500" cy="3671888"/>
            <a:chOff x="1148322" y="908720"/>
            <a:chExt cx="5397758" cy="5036219"/>
          </a:xfrm>
        </p:grpSpPr>
        <p:pic>
          <p:nvPicPr>
            <p:cNvPr id="2875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13390"/>
            <a:stretch>
              <a:fillRect/>
            </a:stretch>
          </p:blipFill>
          <p:spPr bwMode="auto">
            <a:xfrm>
              <a:off x="1148322" y="908720"/>
              <a:ext cx="5397758" cy="503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9" name="88 Conector recto"/>
            <p:cNvCxnSpPr/>
            <p:nvPr/>
          </p:nvCxnSpPr>
          <p:spPr>
            <a:xfrm>
              <a:off x="1619399" y="2563509"/>
              <a:ext cx="0" cy="36144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89 Conector recto"/>
            <p:cNvCxnSpPr/>
            <p:nvPr/>
          </p:nvCxnSpPr>
          <p:spPr>
            <a:xfrm>
              <a:off x="1619399" y="4869326"/>
              <a:ext cx="0" cy="359263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35" name="1 Título"/>
          <p:cNvSpPr>
            <a:spLocks noGrp="1"/>
          </p:cNvSpPr>
          <p:nvPr>
            <p:ph type="title" idx="4294967295"/>
          </p:nvPr>
        </p:nvSpPr>
        <p:spPr>
          <a:xfrm>
            <a:off x="1000125" y="71438"/>
            <a:ext cx="8143875" cy="71120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smtClean="0"/>
              <a:t>Terminamos de construir la </a:t>
            </a:r>
            <a:r>
              <a:rPr lang="es-AR" b="1" smtClean="0"/>
              <a:t>IVT</a:t>
            </a:r>
          </a:p>
        </p:txBody>
      </p:sp>
      <p:sp>
        <p:nvSpPr>
          <p:cNvPr id="6" name="5 Rectángulo"/>
          <p:cNvSpPr/>
          <p:nvPr/>
        </p:nvSpPr>
        <p:spPr>
          <a:xfrm>
            <a:off x="3708400" y="97313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3708400" y="112553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3708400" y="12604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3708400" y="14128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3708400" y="154781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3708400" y="170021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3708400" y="18367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3708400" y="19891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3708400" y="21240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5" name="14 Rectángulo"/>
          <p:cNvSpPr/>
          <p:nvPr/>
        </p:nvSpPr>
        <p:spPr>
          <a:xfrm>
            <a:off x="3708400" y="227647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3708400" y="2413000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3708400" y="2565400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3708400" y="27003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3708400" y="28527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0" name="19 Rectángulo"/>
          <p:cNvSpPr/>
          <p:nvPr/>
        </p:nvSpPr>
        <p:spPr>
          <a:xfrm>
            <a:off x="3708400" y="2989263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1" name="20 Rectángulo"/>
          <p:cNvSpPr/>
          <p:nvPr/>
        </p:nvSpPr>
        <p:spPr>
          <a:xfrm>
            <a:off x="3708400" y="3141663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4" name="23 Rectángulo"/>
          <p:cNvSpPr/>
          <p:nvPr/>
        </p:nvSpPr>
        <p:spPr>
          <a:xfrm>
            <a:off x="3708400" y="35639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5" name="24 Rectángulo"/>
          <p:cNvSpPr/>
          <p:nvPr/>
        </p:nvSpPr>
        <p:spPr>
          <a:xfrm>
            <a:off x="3708400" y="3716338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3708400" y="38528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7" name="26 Rectángulo"/>
          <p:cNvSpPr/>
          <p:nvPr/>
        </p:nvSpPr>
        <p:spPr>
          <a:xfrm>
            <a:off x="3708400" y="40052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8" name="27 Rectángulo"/>
          <p:cNvSpPr/>
          <p:nvPr/>
        </p:nvSpPr>
        <p:spPr>
          <a:xfrm>
            <a:off x="3708400" y="4140200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9" name="28 Rectángulo"/>
          <p:cNvSpPr/>
          <p:nvPr/>
        </p:nvSpPr>
        <p:spPr>
          <a:xfrm>
            <a:off x="3708400" y="4292600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0" name="29 Rectángulo"/>
          <p:cNvSpPr/>
          <p:nvPr/>
        </p:nvSpPr>
        <p:spPr>
          <a:xfrm>
            <a:off x="3708400" y="4429125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1" name="30 Rectángulo"/>
          <p:cNvSpPr/>
          <p:nvPr/>
        </p:nvSpPr>
        <p:spPr>
          <a:xfrm>
            <a:off x="3708400" y="4581525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2" name="31 Rectángulo"/>
          <p:cNvSpPr/>
          <p:nvPr/>
        </p:nvSpPr>
        <p:spPr>
          <a:xfrm>
            <a:off x="3708400" y="47164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3" name="32 Rectángulo"/>
          <p:cNvSpPr/>
          <p:nvPr/>
        </p:nvSpPr>
        <p:spPr>
          <a:xfrm>
            <a:off x="3708400" y="4868863"/>
            <a:ext cx="1800225" cy="144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4" name="33 Rectángulo"/>
          <p:cNvSpPr/>
          <p:nvPr/>
        </p:nvSpPr>
        <p:spPr>
          <a:xfrm>
            <a:off x="3708400" y="50053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35" name="34 Rectángulo"/>
          <p:cNvSpPr/>
          <p:nvPr/>
        </p:nvSpPr>
        <p:spPr>
          <a:xfrm>
            <a:off x="3708400" y="51577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cxnSp>
        <p:nvCxnSpPr>
          <p:cNvPr id="38" name="37 Conector recto de flecha"/>
          <p:cNvCxnSpPr/>
          <p:nvPr/>
        </p:nvCxnSpPr>
        <p:spPr>
          <a:xfrm>
            <a:off x="2627313" y="1052513"/>
            <a:ext cx="86518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Rectángulo"/>
          <p:cNvSpPr/>
          <p:nvPr/>
        </p:nvSpPr>
        <p:spPr>
          <a:xfrm>
            <a:off x="3708400" y="55895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2" name="41 Rectángulo"/>
          <p:cNvSpPr/>
          <p:nvPr/>
        </p:nvSpPr>
        <p:spPr>
          <a:xfrm>
            <a:off x="3708400" y="5741988"/>
            <a:ext cx="1800225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3" name="42 Rectángulo"/>
          <p:cNvSpPr/>
          <p:nvPr/>
        </p:nvSpPr>
        <p:spPr>
          <a:xfrm>
            <a:off x="3708400" y="58769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44" name="43 Rectángulo"/>
          <p:cNvSpPr/>
          <p:nvPr/>
        </p:nvSpPr>
        <p:spPr>
          <a:xfrm>
            <a:off x="3708400" y="6029325"/>
            <a:ext cx="1800225" cy="144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pic>
        <p:nvPicPr>
          <p:cNvPr id="287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836613"/>
            <a:ext cx="9620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711" name="66 Grupo"/>
          <p:cNvGrpSpPr>
            <a:grpSpLocks/>
          </p:cNvGrpSpPr>
          <p:nvPr/>
        </p:nvGrpSpPr>
        <p:grpSpPr bwMode="auto">
          <a:xfrm>
            <a:off x="3635375" y="3141663"/>
            <a:ext cx="149225" cy="544512"/>
            <a:chOff x="3275856" y="3760019"/>
            <a:chExt cx="149225" cy="544513"/>
          </a:xfrm>
        </p:grpSpPr>
        <p:sp>
          <p:nvSpPr>
            <p:cNvPr id="50" name="49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51" name="50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52" name="51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52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7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2349500"/>
            <a:ext cx="8763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4300" y="2924175"/>
            <a:ext cx="13430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4663" y="1844675"/>
            <a:ext cx="6762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5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638" y="1196975"/>
            <a:ext cx="83820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62 Rectángulo redondeado"/>
          <p:cNvSpPr>
            <a:spLocks noChangeArrowheads="1"/>
          </p:cNvSpPr>
          <p:nvPr/>
        </p:nvSpPr>
        <p:spPr bwMode="auto">
          <a:xfrm>
            <a:off x="3779838" y="971550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64" name="63 Rectángulo redondeado"/>
          <p:cNvSpPr>
            <a:spLocks noChangeArrowheads="1"/>
          </p:cNvSpPr>
          <p:nvPr/>
        </p:nvSpPr>
        <p:spPr bwMode="auto">
          <a:xfrm>
            <a:off x="3779838" y="1557338"/>
            <a:ext cx="1655762" cy="576262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65" name="64 Rectángulo redondeado"/>
          <p:cNvSpPr>
            <a:spLocks noChangeArrowheads="1"/>
          </p:cNvSpPr>
          <p:nvPr/>
        </p:nvSpPr>
        <p:spPr bwMode="auto">
          <a:xfrm>
            <a:off x="3779838" y="2133600"/>
            <a:ext cx="1655762" cy="574675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66" name="65 Rectángulo redondeado"/>
          <p:cNvSpPr>
            <a:spLocks noChangeArrowheads="1"/>
          </p:cNvSpPr>
          <p:nvPr/>
        </p:nvSpPr>
        <p:spPr bwMode="auto">
          <a:xfrm>
            <a:off x="3779838" y="2708275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lt1"/>
              </a:solidFill>
              <a:latin typeface="+mn-lt"/>
              <a:cs typeface="+mn-cs"/>
            </a:endParaRPr>
          </a:p>
        </p:txBody>
      </p:sp>
      <p:grpSp>
        <p:nvGrpSpPr>
          <p:cNvPr id="28720" name="67 Grupo"/>
          <p:cNvGrpSpPr>
            <a:grpSpLocks/>
          </p:cNvGrpSpPr>
          <p:nvPr/>
        </p:nvGrpSpPr>
        <p:grpSpPr bwMode="auto">
          <a:xfrm>
            <a:off x="5435600" y="3141663"/>
            <a:ext cx="149225" cy="544512"/>
            <a:chOff x="3275856" y="3760019"/>
            <a:chExt cx="149225" cy="544513"/>
          </a:xfrm>
        </p:grpSpPr>
        <p:sp>
          <p:nvSpPr>
            <p:cNvPr id="69" name="68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70" name="69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71" name="70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71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6325" y="1341438"/>
            <a:ext cx="2362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788" y="2852738"/>
            <a:ext cx="23907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27763" y="3860800"/>
            <a:ext cx="2152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43663" y="1700213"/>
            <a:ext cx="130492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59563" y="2852738"/>
            <a:ext cx="128587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88125" y="3860800"/>
            <a:ext cx="11811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72 Rectángulo redondeado"/>
          <p:cNvSpPr/>
          <p:nvPr/>
        </p:nvSpPr>
        <p:spPr>
          <a:xfrm>
            <a:off x="3779838" y="3573463"/>
            <a:ext cx="1655762" cy="576262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74" name="73 Rectángulo redondeado"/>
          <p:cNvSpPr/>
          <p:nvPr/>
        </p:nvSpPr>
        <p:spPr>
          <a:xfrm>
            <a:off x="3779838" y="4149725"/>
            <a:ext cx="1655762" cy="574675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75" name="74 Rectángulo redondeado"/>
          <p:cNvSpPr/>
          <p:nvPr/>
        </p:nvSpPr>
        <p:spPr>
          <a:xfrm>
            <a:off x="3779838" y="4724400"/>
            <a:ext cx="1655762" cy="57626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grpSp>
        <p:nvGrpSpPr>
          <p:cNvPr id="28730" name="66 Grupo"/>
          <p:cNvGrpSpPr>
            <a:grpSpLocks/>
          </p:cNvGrpSpPr>
          <p:nvPr/>
        </p:nvGrpSpPr>
        <p:grpSpPr bwMode="auto">
          <a:xfrm>
            <a:off x="3635375" y="5157788"/>
            <a:ext cx="149225" cy="544512"/>
            <a:chOff x="3275856" y="3760019"/>
            <a:chExt cx="149225" cy="544513"/>
          </a:xfrm>
        </p:grpSpPr>
        <p:sp>
          <p:nvSpPr>
            <p:cNvPr id="77" name="76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78" name="77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79" name="78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31" name="67 Grupo"/>
          <p:cNvGrpSpPr>
            <a:grpSpLocks/>
          </p:cNvGrpSpPr>
          <p:nvPr/>
        </p:nvGrpSpPr>
        <p:grpSpPr bwMode="auto">
          <a:xfrm>
            <a:off x="5435600" y="5157788"/>
            <a:ext cx="149225" cy="544512"/>
            <a:chOff x="3275856" y="3760019"/>
            <a:chExt cx="149225" cy="544513"/>
          </a:xfrm>
        </p:grpSpPr>
        <p:sp>
          <p:nvSpPr>
            <p:cNvPr id="82" name="81 Forma libre"/>
            <p:cNvSpPr/>
            <p:nvPr/>
          </p:nvSpPr>
          <p:spPr bwMode="auto">
            <a:xfrm>
              <a:off x="3275856" y="3933056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83" name="82 Forma libre"/>
            <p:cNvSpPr/>
            <p:nvPr/>
          </p:nvSpPr>
          <p:spPr bwMode="auto">
            <a:xfrm>
              <a:off x="3275856" y="3987031"/>
              <a:ext cx="149225" cy="115888"/>
            </a:xfrm>
            <a:custGeom>
              <a:avLst/>
              <a:gdLst>
                <a:gd name="connsiteX0" fmla="*/ 0 w 149225"/>
                <a:gd name="connsiteY0" fmla="*/ 111125 h 111125"/>
                <a:gd name="connsiteX1" fmla="*/ 47625 w 149225"/>
                <a:gd name="connsiteY1" fmla="*/ 38100 h 111125"/>
                <a:gd name="connsiteX2" fmla="*/ 95250 w 149225"/>
                <a:gd name="connsiteY2" fmla="*/ 79375 h 111125"/>
                <a:gd name="connsiteX3" fmla="*/ 149225 w 149225"/>
                <a:gd name="connsiteY3" fmla="*/ 0 h 11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cxnSp>
          <p:nvCxnSpPr>
            <p:cNvPr id="84" name="83 Conector recto"/>
            <p:cNvCxnSpPr/>
            <p:nvPr/>
          </p:nvCxnSpPr>
          <p:spPr bwMode="auto">
            <a:xfrm>
              <a:off x="3345706" y="3760019"/>
              <a:ext cx="4763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84 Conector recto"/>
            <p:cNvCxnSpPr/>
            <p:nvPr/>
          </p:nvCxnSpPr>
          <p:spPr bwMode="auto">
            <a:xfrm>
              <a:off x="3344119" y="4067995"/>
              <a:ext cx="4762" cy="23653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85 Rectángulo redondeado"/>
          <p:cNvSpPr/>
          <p:nvPr/>
        </p:nvSpPr>
        <p:spPr>
          <a:xfrm>
            <a:off x="3779838" y="5589588"/>
            <a:ext cx="1655762" cy="576262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5288" y="4365625"/>
            <a:ext cx="28194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8825" y="4329113"/>
            <a:ext cx="17430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2" cstate="print"/>
          <a:srcRect t="57481" r="27676" b="22342"/>
          <a:stretch>
            <a:fillRect/>
          </a:stretch>
        </p:blipFill>
        <p:spPr bwMode="auto">
          <a:xfrm>
            <a:off x="5580063" y="5732463"/>
            <a:ext cx="3563937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94 Flecha izquierda"/>
          <p:cNvSpPr/>
          <p:nvPr/>
        </p:nvSpPr>
        <p:spPr>
          <a:xfrm>
            <a:off x="8532813" y="4405313"/>
            <a:ext cx="431800" cy="14446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2" cstate="print"/>
          <a:srcRect t="86275" r="30344"/>
          <a:stretch>
            <a:fillRect/>
          </a:stretch>
        </p:blipFill>
        <p:spPr bwMode="auto">
          <a:xfrm>
            <a:off x="250825" y="5516563"/>
            <a:ext cx="28082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39" name="AutoShape 88"/>
          <p:cNvSpPr>
            <a:spLocks/>
          </p:cNvSpPr>
          <p:nvPr/>
        </p:nvSpPr>
        <p:spPr bwMode="auto">
          <a:xfrm>
            <a:off x="1619250" y="765175"/>
            <a:ext cx="360363" cy="2735263"/>
          </a:xfrm>
          <a:prstGeom prst="leftBrace">
            <a:avLst>
              <a:gd name="adj1" fmla="val 63252"/>
              <a:gd name="adj2" fmla="val 50000"/>
            </a:avLst>
          </a:prstGeom>
          <a:noFill/>
          <a:ln w="25400">
            <a:solidFill>
              <a:srgbClr val="385D8A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28740" name="Text Box 89"/>
          <p:cNvSpPr txBox="1">
            <a:spLocks noChangeArrowheads="1"/>
          </p:cNvSpPr>
          <p:nvPr/>
        </p:nvSpPr>
        <p:spPr bwMode="auto">
          <a:xfrm>
            <a:off x="1835150" y="1628775"/>
            <a:ext cx="1692275" cy="11906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/>
              <a:t>Interrupciones/excepciones</a:t>
            </a:r>
          </a:p>
          <a:p>
            <a:r>
              <a:rPr lang="es-AR"/>
              <a:t>CORTEX M3</a:t>
            </a:r>
          </a:p>
          <a:p>
            <a:r>
              <a:rPr lang="es-AR"/>
              <a:t>(hasta Systick)</a:t>
            </a: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4328 L -0.26823 0.3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" y="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2908 0.2185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" y="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27726 0.1541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0.32951 0.2111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51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86" grpId="0" animBg="1"/>
      <p:bldP spid="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 redondeado"/>
          <p:cNvSpPr/>
          <p:nvPr/>
        </p:nvSpPr>
        <p:spPr>
          <a:xfrm>
            <a:off x="2572394" y="3861048"/>
            <a:ext cx="3887788" cy="914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sz="3200" b="1" i="1" dirty="0">
                <a:solidFill>
                  <a:schemeClr val="tx1"/>
                </a:solidFill>
              </a:rPr>
              <a:t>Donde esta  </a:t>
            </a:r>
            <a:r>
              <a:rPr lang="es-AR" sz="3200" b="1" i="1" dirty="0">
                <a:solidFill>
                  <a:srgbClr val="FF0000"/>
                </a:solidFill>
              </a:rPr>
              <a:t>Función</a:t>
            </a:r>
          </a:p>
        </p:txBody>
      </p:sp>
      <p:sp>
        <p:nvSpPr>
          <p:cNvPr id="29704" name="1 Título"/>
          <p:cNvSpPr>
            <a:spLocks noGrp="1"/>
          </p:cNvSpPr>
          <p:nvPr>
            <p:ph type="title"/>
          </p:nvPr>
        </p:nvSpPr>
        <p:spPr>
          <a:xfrm>
            <a:off x="323529" y="341536"/>
            <a:ext cx="8534722" cy="711200"/>
          </a:xfrm>
        </p:spPr>
        <p:txBody>
          <a:bodyPr>
            <a:normAutofit fontScale="90000"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dirty="0" smtClean="0"/>
              <a:t>Tabla de vectores de interrupción</a:t>
            </a:r>
          </a:p>
        </p:txBody>
      </p:sp>
      <p:grpSp>
        <p:nvGrpSpPr>
          <p:cNvPr id="29701" name="9 Grupo"/>
          <p:cNvGrpSpPr>
            <a:grpSpLocks/>
          </p:cNvGrpSpPr>
          <p:nvPr/>
        </p:nvGrpSpPr>
        <p:grpSpPr bwMode="auto">
          <a:xfrm>
            <a:off x="843607" y="1704231"/>
            <a:ext cx="6232525" cy="5037137"/>
            <a:chOff x="1259632" y="908720"/>
            <a:chExt cx="6232219" cy="5036219"/>
          </a:xfrm>
        </p:grpSpPr>
        <p:pic>
          <p:nvPicPr>
            <p:cNvPr id="2972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908720"/>
              <a:ext cx="6232219" cy="503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7 Conector recto"/>
            <p:cNvCxnSpPr/>
            <p:nvPr/>
          </p:nvCxnSpPr>
          <p:spPr>
            <a:xfrm>
              <a:off x="1619976" y="2564180"/>
              <a:ext cx="0" cy="36029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"/>
            <p:cNvCxnSpPr/>
            <p:nvPr/>
          </p:nvCxnSpPr>
          <p:spPr>
            <a:xfrm>
              <a:off x="1619976" y="4868810"/>
              <a:ext cx="0" cy="36029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24 Grupo"/>
          <p:cNvGrpSpPr>
            <a:grpSpLocks/>
          </p:cNvGrpSpPr>
          <p:nvPr/>
        </p:nvGrpSpPr>
        <p:grpSpPr bwMode="auto">
          <a:xfrm>
            <a:off x="5658494" y="2132261"/>
            <a:ext cx="1770063" cy="4400550"/>
            <a:chOff x="6074544" y="1700808"/>
            <a:chExt cx="1768574" cy="4399855"/>
          </a:xfrm>
        </p:grpSpPr>
        <p:grpSp>
          <p:nvGrpSpPr>
            <p:cNvPr id="29709" name="13 Grupo"/>
            <p:cNvGrpSpPr>
              <a:grpSpLocks/>
            </p:cNvGrpSpPr>
            <p:nvPr/>
          </p:nvGrpSpPr>
          <p:grpSpPr bwMode="auto">
            <a:xfrm>
              <a:off x="6084168" y="1700808"/>
              <a:ext cx="1381125" cy="1088504"/>
              <a:chOff x="6084168" y="1700808"/>
              <a:chExt cx="1381125" cy="1088504"/>
            </a:xfrm>
          </p:grpSpPr>
          <p:pic>
            <p:nvPicPr>
              <p:cNvPr id="29720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84168" y="1700808"/>
                <a:ext cx="1152525" cy="114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2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84168" y="1916832"/>
                <a:ext cx="1352550" cy="12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22" name="Picture 1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84168" y="2276872"/>
                <a:ext cx="1362075" cy="171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23" name="Picture 1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084168" y="2636912"/>
                <a:ext cx="1381125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9710" name="Picture 1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84168" y="3356992"/>
              <a:ext cx="118110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1" name="Picture 1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84168" y="3573016"/>
              <a:ext cx="1095375" cy="14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2" name="Picture 1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84168" y="3915147"/>
              <a:ext cx="12382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3" name="Picture 1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084168" y="4102472"/>
              <a:ext cx="12573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4" name="Picture 1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077818" y="4278238"/>
              <a:ext cx="124777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5" name="Picture 1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103218" y="4477370"/>
              <a:ext cx="1238250" cy="14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6" name="Picture 20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074544" y="4817492"/>
              <a:ext cx="109537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7" name="Picture 2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097786" y="5585842"/>
              <a:ext cx="119062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8" name="Picture 2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128618" y="5754464"/>
              <a:ext cx="1714500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9" name="Picture 2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6115918" y="5938738"/>
              <a:ext cx="1704975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27 Grupo"/>
          <p:cNvGrpSpPr>
            <a:grpSpLocks/>
          </p:cNvGrpSpPr>
          <p:nvPr/>
        </p:nvGrpSpPr>
        <p:grpSpPr bwMode="auto">
          <a:xfrm>
            <a:off x="4877444" y="1413123"/>
            <a:ext cx="3582988" cy="5184775"/>
            <a:chOff x="5292080" y="980728"/>
            <a:chExt cx="3583032" cy="5184576"/>
          </a:xfrm>
        </p:grpSpPr>
        <p:sp>
          <p:nvSpPr>
            <p:cNvPr id="26" name="25 Rectángulo"/>
            <p:cNvSpPr/>
            <p:nvPr/>
          </p:nvSpPr>
          <p:spPr>
            <a:xfrm>
              <a:off x="5723885" y="1485534"/>
              <a:ext cx="2520981" cy="4679770"/>
            </a:xfrm>
            <a:prstGeom prst="rect">
              <a:avLst/>
            </a:prstGeom>
            <a:solidFill>
              <a:schemeClr val="accent1">
                <a:alpha val="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AR"/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5292080" y="980728"/>
              <a:ext cx="3583032" cy="369874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s-AR" dirty="0"/>
                <a:t>Nombres que pone el compilador</a:t>
              </a:r>
            </a:p>
          </p:txBody>
        </p:sp>
      </p:grpSp>
      <p:sp>
        <p:nvSpPr>
          <p:cNvPr id="31" name="30 Flecha abajo"/>
          <p:cNvSpPr/>
          <p:nvPr/>
        </p:nvSpPr>
        <p:spPr>
          <a:xfrm>
            <a:off x="7942907" y="2146548"/>
            <a:ext cx="357187" cy="3929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dirty="0"/>
              <a:t>ALIAS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68000" y="68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66 Rectángulo"/>
          <p:cNvSpPr>
            <a:spLocks noChangeArrowheads="1"/>
          </p:cNvSpPr>
          <p:nvPr/>
        </p:nvSpPr>
        <p:spPr bwMode="auto">
          <a:xfrm>
            <a:off x="468313" y="836613"/>
            <a:ext cx="3960812" cy="2781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 sz="1600">
                <a:latin typeface="Arial" pitchFamily="34" charset="0"/>
              </a:rPr>
              <a:t>     void ResetISR(void);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NMI_Handler(void);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HardFault_Handler(void);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MemManage_Handler(void);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BusFault_Handler(void);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UsageFault_Handler(void);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SVCall_Handler(void);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DebugMon_Handler(void);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PendSV_Handler(void);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SysTick_Handler(void);</a:t>
            </a:r>
          </a:p>
          <a:p>
            <a:pPr algn="l"/>
            <a:r>
              <a:rPr lang="es-AR" sz="1600">
                <a:solidFill>
                  <a:srgbClr val="FF0000"/>
                </a:solidFill>
                <a:latin typeface="Arial" pitchFamily="34" charset="0"/>
              </a:rPr>
              <a:t>WEAK</a:t>
            </a:r>
            <a:r>
              <a:rPr lang="es-AR" sz="1600">
                <a:latin typeface="Arial" pitchFamily="34" charset="0"/>
              </a:rPr>
              <a:t> void IntDefaultHandler(void);</a:t>
            </a:r>
          </a:p>
        </p:txBody>
      </p:sp>
      <p:sp>
        <p:nvSpPr>
          <p:cNvPr id="30725" name="1 Título"/>
          <p:cNvSpPr>
            <a:spLocks noGrp="1"/>
          </p:cNvSpPr>
          <p:nvPr>
            <p:ph type="title" idx="4294967295"/>
          </p:nvPr>
        </p:nvSpPr>
        <p:spPr>
          <a:xfrm>
            <a:off x="465138" y="142875"/>
            <a:ext cx="8678862" cy="928688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s-ES" sz="4000" smtClean="0"/>
              <a:t>¿Cómo está usado aquí el modificador WEAK?</a:t>
            </a:r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395288" y="3308350"/>
            <a:ext cx="3529012" cy="2889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3492500" y="2781300"/>
            <a:ext cx="1439863" cy="13112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8000" b="1">
                <a:solidFill>
                  <a:srgbClr val="FF0000"/>
                </a:solidFill>
                <a:latin typeface="Arial Black" pitchFamily="34" charset="0"/>
              </a:rPr>
              <a:t>?</a:t>
            </a:r>
            <a:endParaRPr lang="es-ES" sz="8000" b="1">
              <a:solidFill>
                <a:srgbClr val="FF0000"/>
              </a:solidFill>
              <a:latin typeface="Arial Black" pitchFamily="34" charset="0"/>
            </a:endParaRPr>
          </a:p>
        </p:txBody>
      </p:sp>
      <p:pic>
        <p:nvPicPr>
          <p:cNvPr id="307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7100" y="1196975"/>
            <a:ext cx="4371975" cy="504031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53262" name="Text Box 14"/>
          <p:cNvSpPr txBox="1">
            <a:spLocks noChangeArrowheads="1"/>
          </p:cNvSpPr>
          <p:nvPr/>
        </p:nvSpPr>
        <p:spPr bwMode="auto">
          <a:xfrm rot="-1722214">
            <a:off x="5245100" y="2808288"/>
            <a:ext cx="3598863" cy="10668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3200">
                <a:solidFill>
                  <a:srgbClr val="000099"/>
                </a:solidFill>
                <a:latin typeface="Forte" pitchFamily="66" charset="0"/>
              </a:rPr>
              <a:t>Lo vemos en unos minutos….</a:t>
            </a:r>
            <a:endParaRPr lang="es-ES" sz="3200">
              <a:solidFill>
                <a:srgbClr val="000099"/>
              </a:solidFill>
              <a:latin typeface="Forte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0" grpId="0"/>
      <p:bldP spid="532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http://4.bp.blogspot.com/_PJ0119_-xdE/TJxdo1l6ZVI/AAAAAAAACOg/3fBbSb6yTPk/s400/se%C3%B1alar-el-dedo-thumb2407441.jpg"/>
          <p:cNvPicPr>
            <a:picLocks noChangeAspect="1" noChangeArrowheads="1"/>
          </p:cNvPicPr>
          <p:nvPr/>
        </p:nvPicPr>
        <p:blipFill>
          <a:blip r:embed="rId2" cstate="print"/>
          <a:srcRect l="9702"/>
          <a:stretch>
            <a:fillRect/>
          </a:stretch>
        </p:blipFill>
        <p:spPr bwMode="auto">
          <a:xfrm rot="3496049">
            <a:off x="1902618" y="5053807"/>
            <a:ext cx="109696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2" descr="http://imagenes2.acambiode.com/empresas/7/9/7/8/79783100063149566549505151534565/productos/KX7.jpg"/>
          <p:cNvPicPr>
            <a:picLocks noChangeAspect="1" noChangeArrowheads="1"/>
          </p:cNvPicPr>
          <p:nvPr/>
        </p:nvPicPr>
        <p:blipFill>
          <a:blip r:embed="rId3" cstate="print"/>
          <a:srcRect b="3793"/>
          <a:stretch>
            <a:fillRect/>
          </a:stretch>
        </p:blipFill>
        <p:spPr bwMode="auto">
          <a:xfrm>
            <a:off x="895350" y="2705100"/>
            <a:ext cx="23812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36 Grupo"/>
          <p:cNvGrpSpPr>
            <a:grpSpLocks/>
          </p:cNvGrpSpPr>
          <p:nvPr/>
        </p:nvGrpSpPr>
        <p:grpSpPr bwMode="auto">
          <a:xfrm>
            <a:off x="4608513" y="1772271"/>
            <a:ext cx="4168775" cy="4753073"/>
            <a:chOff x="4608513" y="1125538"/>
            <a:chExt cx="4168775" cy="4753073"/>
          </a:xfrm>
        </p:grpSpPr>
        <p:sp>
          <p:nvSpPr>
            <p:cNvPr id="96" name="95 Rombo"/>
            <p:cNvSpPr/>
            <p:nvPr/>
          </p:nvSpPr>
          <p:spPr>
            <a:xfrm>
              <a:off x="5076825" y="2565400"/>
              <a:ext cx="906463" cy="863600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200" dirty="0"/>
            </a:p>
          </p:txBody>
        </p:sp>
        <p:sp>
          <p:nvSpPr>
            <p:cNvPr id="4108" name="96 CuadroTexto"/>
            <p:cNvSpPr txBox="1">
              <a:spLocks noChangeArrowheads="1"/>
            </p:cNvSpPr>
            <p:nvPr/>
          </p:nvSpPr>
          <p:spPr bwMode="auto">
            <a:xfrm>
              <a:off x="5160963" y="2852738"/>
              <a:ext cx="7651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1400" b="1"/>
                <a:t>!(T %Tt)</a:t>
              </a:r>
            </a:p>
          </p:txBody>
        </p:sp>
        <p:sp>
          <p:nvSpPr>
            <p:cNvPr id="104" name="103 Rectángulo redondeado"/>
            <p:cNvSpPr/>
            <p:nvPr/>
          </p:nvSpPr>
          <p:spPr>
            <a:xfrm>
              <a:off x="4608513" y="1844675"/>
              <a:ext cx="1835150" cy="4318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T++</a:t>
              </a:r>
            </a:p>
          </p:txBody>
        </p:sp>
        <p:sp>
          <p:nvSpPr>
            <p:cNvPr id="105" name="104 Rectángulo redondeado"/>
            <p:cNvSpPr/>
            <p:nvPr/>
          </p:nvSpPr>
          <p:spPr>
            <a:xfrm>
              <a:off x="6732588" y="2781300"/>
              <a:ext cx="1909762" cy="431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/>
                <a:t>Leer teclado</a:t>
              </a:r>
              <a:endParaRPr lang="es-ES" dirty="0"/>
            </a:p>
          </p:txBody>
        </p:sp>
        <p:sp>
          <p:nvSpPr>
            <p:cNvPr id="106" name="105 Rectángulo redondeado"/>
            <p:cNvSpPr/>
            <p:nvPr/>
          </p:nvSpPr>
          <p:spPr>
            <a:xfrm>
              <a:off x="6732588" y="3933825"/>
              <a:ext cx="2044700" cy="431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Refrescar Display</a:t>
              </a:r>
            </a:p>
          </p:txBody>
        </p:sp>
        <p:sp>
          <p:nvSpPr>
            <p:cNvPr id="4112" name="132 CuadroTexto"/>
            <p:cNvSpPr txBox="1">
              <a:spLocks noChangeArrowheads="1"/>
            </p:cNvSpPr>
            <p:nvPr/>
          </p:nvSpPr>
          <p:spPr bwMode="auto">
            <a:xfrm>
              <a:off x="6084888" y="2636838"/>
              <a:ext cx="3746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SI</a:t>
              </a:r>
            </a:p>
          </p:txBody>
        </p:sp>
        <p:sp>
          <p:nvSpPr>
            <p:cNvPr id="4113" name="133 CuadroTexto"/>
            <p:cNvSpPr txBox="1">
              <a:spLocks noChangeArrowheads="1"/>
            </p:cNvSpPr>
            <p:nvPr/>
          </p:nvSpPr>
          <p:spPr bwMode="auto">
            <a:xfrm>
              <a:off x="4829175" y="3357563"/>
              <a:ext cx="534988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NO</a:t>
              </a:r>
            </a:p>
          </p:txBody>
        </p:sp>
        <p:sp>
          <p:nvSpPr>
            <p:cNvPr id="4114" name="134 CuadroTexto"/>
            <p:cNvSpPr txBox="1">
              <a:spLocks noChangeArrowheads="1"/>
            </p:cNvSpPr>
            <p:nvPr/>
          </p:nvSpPr>
          <p:spPr bwMode="auto">
            <a:xfrm>
              <a:off x="6084888" y="3789363"/>
              <a:ext cx="3746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SI</a:t>
              </a:r>
            </a:p>
          </p:txBody>
        </p:sp>
        <p:sp>
          <p:nvSpPr>
            <p:cNvPr id="4115" name="135 CuadroTexto"/>
            <p:cNvSpPr txBox="1">
              <a:spLocks noChangeArrowheads="1"/>
            </p:cNvSpPr>
            <p:nvPr/>
          </p:nvSpPr>
          <p:spPr bwMode="auto">
            <a:xfrm>
              <a:off x="4787900" y="4581525"/>
              <a:ext cx="534988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/>
                <a:t>NO</a:t>
              </a:r>
            </a:p>
          </p:txBody>
        </p:sp>
        <p:sp>
          <p:nvSpPr>
            <p:cNvPr id="163" name="162 Rectángulo redondeado"/>
            <p:cNvSpPr/>
            <p:nvPr/>
          </p:nvSpPr>
          <p:spPr>
            <a:xfrm>
              <a:off x="4608513" y="1125538"/>
              <a:ext cx="1835150" cy="4318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Temporizador</a:t>
              </a:r>
            </a:p>
          </p:txBody>
        </p:sp>
        <p:sp>
          <p:nvSpPr>
            <p:cNvPr id="164" name="163 Rombo"/>
            <p:cNvSpPr/>
            <p:nvPr/>
          </p:nvSpPr>
          <p:spPr>
            <a:xfrm>
              <a:off x="5076825" y="3725863"/>
              <a:ext cx="906463" cy="865187"/>
            </a:xfrm>
            <a:prstGeom prst="diamon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200" dirty="0"/>
            </a:p>
          </p:txBody>
        </p:sp>
        <p:sp>
          <p:nvSpPr>
            <p:cNvPr id="4118" name="167 CuadroTexto"/>
            <p:cNvSpPr txBox="1">
              <a:spLocks noChangeArrowheads="1"/>
            </p:cNvSpPr>
            <p:nvPr/>
          </p:nvSpPr>
          <p:spPr bwMode="auto">
            <a:xfrm>
              <a:off x="5148263" y="4005263"/>
              <a:ext cx="8382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1400" b="1"/>
                <a:t>!(T %Tm)</a:t>
              </a:r>
            </a:p>
          </p:txBody>
        </p:sp>
        <p:sp>
          <p:nvSpPr>
            <p:cNvPr id="169" name="168 Rectángulo redondeado"/>
            <p:cNvSpPr/>
            <p:nvPr/>
          </p:nvSpPr>
          <p:spPr>
            <a:xfrm>
              <a:off x="4624388" y="5445224"/>
              <a:ext cx="1836737" cy="43338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 err="1"/>
                <a:t>return</a:t>
              </a:r>
              <a:endParaRPr lang="es-ES" dirty="0"/>
            </a:p>
          </p:txBody>
        </p:sp>
        <p:cxnSp>
          <p:nvCxnSpPr>
            <p:cNvPr id="171" name="170 Conector recto"/>
            <p:cNvCxnSpPr>
              <a:stCxn id="169" idx="0"/>
            </p:cNvCxnSpPr>
            <p:nvPr/>
          </p:nvCxnSpPr>
          <p:spPr>
            <a:xfrm flipH="1" flipV="1">
              <a:off x="5532438" y="4519711"/>
              <a:ext cx="11112" cy="925513"/>
            </a:xfrm>
            <a:prstGeom prst="line">
              <a:avLst/>
            </a:prstGeom>
            <a:ln w="38100"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175 Conector recto"/>
            <p:cNvCxnSpPr/>
            <p:nvPr/>
          </p:nvCxnSpPr>
          <p:spPr>
            <a:xfrm flipV="1">
              <a:off x="5529263" y="3422650"/>
              <a:ext cx="0" cy="32385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18 Conector recto"/>
            <p:cNvCxnSpPr/>
            <p:nvPr/>
          </p:nvCxnSpPr>
          <p:spPr>
            <a:xfrm flipV="1">
              <a:off x="5511800" y="1541463"/>
              <a:ext cx="0" cy="32385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 flipV="1">
              <a:off x="5527675" y="2265363"/>
              <a:ext cx="0" cy="32385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>
              <a:stCxn id="105" idx="1"/>
            </p:cNvCxnSpPr>
            <p:nvPr/>
          </p:nvCxnSpPr>
          <p:spPr>
            <a:xfrm flipH="1">
              <a:off x="5988050" y="2997200"/>
              <a:ext cx="744538" cy="1588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/>
            <p:nvPr/>
          </p:nvCxnSpPr>
          <p:spPr>
            <a:xfrm flipH="1">
              <a:off x="5976938" y="4159250"/>
              <a:ext cx="744537" cy="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"/>
            <p:cNvCxnSpPr/>
            <p:nvPr/>
          </p:nvCxnSpPr>
          <p:spPr>
            <a:xfrm flipV="1">
              <a:off x="7747000" y="3214688"/>
              <a:ext cx="0" cy="352425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31 Conector recto"/>
            <p:cNvCxnSpPr/>
            <p:nvPr/>
          </p:nvCxnSpPr>
          <p:spPr>
            <a:xfrm>
              <a:off x="5518150" y="3538538"/>
              <a:ext cx="2232025" cy="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"/>
            <p:cNvCxnSpPr/>
            <p:nvPr/>
          </p:nvCxnSpPr>
          <p:spPr>
            <a:xfrm flipV="1">
              <a:off x="7756525" y="4379913"/>
              <a:ext cx="0" cy="352425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35 Conector recto"/>
            <p:cNvCxnSpPr/>
            <p:nvPr/>
          </p:nvCxnSpPr>
          <p:spPr>
            <a:xfrm>
              <a:off x="5527675" y="4703763"/>
              <a:ext cx="2232025" cy="0"/>
            </a:xfrm>
            <a:prstGeom prst="line">
              <a:avLst/>
            </a:prstGeom>
            <a:ln w="381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3" name="29 Rectángulo"/>
          <p:cNvSpPr>
            <a:spLocks noChangeArrowheads="1"/>
          </p:cNvSpPr>
          <p:nvPr/>
        </p:nvSpPr>
        <p:spPr bwMode="auto">
          <a:xfrm>
            <a:off x="900113" y="404813"/>
            <a:ext cx="43926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3200">
                <a:solidFill>
                  <a:srgbClr val="0070C0"/>
                </a:solidFill>
                <a:latin typeface="Bauhaus 93" pitchFamily="82" charset="0"/>
              </a:rPr>
              <a:t>Drivers </a:t>
            </a:r>
            <a:r>
              <a:rPr lang="es-ES" sz="3200">
                <a:solidFill>
                  <a:srgbClr val="0070C0"/>
                </a:solidFill>
                <a:latin typeface="Bauhaus 93" pitchFamily="82" charset="0"/>
                <a:sym typeface="Wingdings" pitchFamily="2" charset="2"/>
              </a:rPr>
              <a:t> </a:t>
            </a:r>
            <a:r>
              <a:rPr lang="es-ES" sz="3200">
                <a:solidFill>
                  <a:srgbClr val="0070C0"/>
                </a:solidFill>
                <a:latin typeface="Bauhaus 93" pitchFamily="82" charset="0"/>
              </a:rPr>
              <a:t>Scheduler</a:t>
            </a:r>
          </a:p>
        </p:txBody>
      </p:sp>
      <p:grpSp>
        <p:nvGrpSpPr>
          <p:cNvPr id="3" name="36 Grupo"/>
          <p:cNvGrpSpPr>
            <a:grpSpLocks/>
          </p:cNvGrpSpPr>
          <p:nvPr/>
        </p:nvGrpSpPr>
        <p:grpSpPr bwMode="auto">
          <a:xfrm>
            <a:off x="3635375" y="1629866"/>
            <a:ext cx="3816350" cy="4895478"/>
            <a:chOff x="3635896" y="764704"/>
            <a:chExt cx="3816424" cy="5544616"/>
          </a:xfrm>
        </p:grpSpPr>
        <p:sp>
          <p:nvSpPr>
            <p:cNvPr id="29" name="28 Flecha curvada hacia la izquierda"/>
            <p:cNvSpPr/>
            <p:nvPr/>
          </p:nvSpPr>
          <p:spPr>
            <a:xfrm>
              <a:off x="3635896" y="1557019"/>
              <a:ext cx="731852" cy="4752301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4106" name="Picture 10" descr="http://4.bp.blogspot.com/_8vi0T7IvVaw/TOBu_LFhMvI/AAAAAAAAB7E/Ai0rKH6rNc8/s1600/despertador-11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88224" y="764704"/>
              <a:ext cx="864096" cy="115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0" name="1 Título"/>
          <p:cNvSpPr>
            <a:spLocks noGrp="1"/>
          </p:cNvSpPr>
          <p:nvPr>
            <p:ph type="title"/>
          </p:nvPr>
        </p:nvSpPr>
        <p:spPr>
          <a:xfrm>
            <a:off x="468064" y="341536"/>
            <a:ext cx="8280400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>
                <a:latin typeface="Arial" pitchFamily="34" charset="0"/>
                <a:cs typeface="Arial" pitchFamily="34" charset="0"/>
              </a:rPr>
              <a:t>¿Qué es el modificador ALIAS?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 b="52380"/>
          <a:stretch>
            <a:fillRect/>
          </a:stretch>
        </p:blipFill>
        <p:spPr bwMode="auto">
          <a:xfrm>
            <a:off x="616917" y="1700808"/>
            <a:ext cx="46513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4979" y="3069233"/>
            <a:ext cx="215900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892" y="3861395"/>
            <a:ext cx="22367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0104" y="2565995"/>
            <a:ext cx="230028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3267" y="4077295"/>
            <a:ext cx="3424237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3" name="14 CuadroTexto"/>
          <p:cNvSpPr txBox="1">
            <a:spLocks noChangeArrowheads="1"/>
          </p:cNvSpPr>
          <p:nvPr/>
        </p:nvSpPr>
        <p:spPr bwMode="auto">
          <a:xfrm>
            <a:off x="5007942" y="4653558"/>
            <a:ext cx="15700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</a:rPr>
              <a:t>………………</a:t>
            </a:r>
          </a:p>
          <a:p>
            <a:pPr algn="l"/>
            <a:r>
              <a:rPr lang="es-AR">
                <a:latin typeface="Arial" pitchFamily="34" charset="0"/>
              </a:rPr>
              <a:t>………………</a:t>
            </a:r>
          </a:p>
          <a:p>
            <a:pPr algn="l"/>
            <a:r>
              <a:rPr lang="es-AR">
                <a:latin typeface="Arial" pitchFamily="34" charset="0"/>
              </a:rPr>
              <a:t>………………</a:t>
            </a:r>
          </a:p>
          <a:p>
            <a:pPr algn="l"/>
            <a:r>
              <a:rPr lang="es-AR">
                <a:latin typeface="Arial" pitchFamily="34" charset="0"/>
              </a:rPr>
              <a:t>………………</a:t>
            </a:r>
          </a:p>
          <a:p>
            <a:pPr algn="l"/>
            <a:r>
              <a:rPr lang="es-AR">
                <a:latin typeface="Arial" pitchFamily="34" charset="0"/>
              </a:rPr>
              <a:t>………………</a:t>
            </a:r>
          </a:p>
        </p:txBody>
      </p:sp>
      <p:cxnSp>
        <p:nvCxnSpPr>
          <p:cNvPr id="17" name="16 Conector recto de flecha"/>
          <p:cNvCxnSpPr/>
          <p:nvPr/>
        </p:nvCxnSpPr>
        <p:spPr>
          <a:xfrm>
            <a:off x="2991817" y="3574058"/>
            <a:ext cx="288925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H="1" flipV="1">
            <a:off x="4072904" y="3861395"/>
            <a:ext cx="287338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2128217" y="4221758"/>
            <a:ext cx="360362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 flipH="1" flipV="1">
            <a:off x="3783979" y="4437658"/>
            <a:ext cx="360363" cy="71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 flipH="1">
            <a:off x="6233492" y="2997795"/>
            <a:ext cx="215900" cy="287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 flipV="1">
            <a:off x="6520829" y="3716933"/>
            <a:ext cx="215900" cy="288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79769E-6 L 0.11024 0.078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0.08663 -0.0652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2125 0.0682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12587 -0.0210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07448 0.1379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0.05521 -0.1416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" y="-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1 Título"/>
          <p:cNvSpPr>
            <a:spLocks noGrp="1"/>
          </p:cNvSpPr>
          <p:nvPr>
            <p:ph type="title" idx="4294967295"/>
          </p:nvPr>
        </p:nvSpPr>
        <p:spPr>
          <a:xfrm>
            <a:off x="0" y="187325"/>
            <a:ext cx="9144000" cy="955675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es-ES" smtClean="0"/>
              <a:t>¿Cómo está usado aquí el modificador ALIAS?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692150"/>
            <a:ext cx="4695825" cy="532447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538" y="3213100"/>
            <a:ext cx="5668962" cy="172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4288" y="836613"/>
            <a:ext cx="4295775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7 Rectángulo"/>
          <p:cNvSpPr>
            <a:spLocks noChangeArrowheads="1"/>
          </p:cNvSpPr>
          <p:nvPr/>
        </p:nvSpPr>
        <p:spPr bwMode="auto">
          <a:xfrm>
            <a:off x="5973763" y="1416050"/>
            <a:ext cx="3170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>
                <a:latin typeface="Arial" pitchFamily="34" charset="0"/>
              </a:rPr>
              <a:t>(ver </a:t>
            </a:r>
            <a:r>
              <a:rPr lang="es-AR" b="1">
                <a:latin typeface="Arial" pitchFamily="34" charset="0"/>
              </a:rPr>
              <a:t>cr_startup_lpc176x.c</a:t>
            </a:r>
            <a:r>
              <a:rPr lang="es-AR">
                <a:latin typeface="Arial" pitchFamily="34" charset="0"/>
              </a:rPr>
              <a:t>)</a:t>
            </a:r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1187450" y="781050"/>
            <a:ext cx="4321175" cy="25558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AR">
              <a:solidFill>
                <a:schemeClr val="dk1"/>
              </a:solidFill>
              <a:latin typeface="+mn-lt"/>
              <a:cs typeface="+mn-cs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3779838" y="5157788"/>
            <a:ext cx="4968875" cy="915987"/>
          </a:xfrm>
          <a:prstGeom prst="rect">
            <a:avLst/>
          </a:prstGeom>
          <a:solidFill>
            <a:srgbClr val="FFFF99"/>
          </a:solidFill>
          <a:ln w="254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i="1"/>
              <a:t>Si no defino una función que atienda a esta interrupción (como a cualquier otra)…. entonces será llamada </a:t>
            </a:r>
            <a:r>
              <a:rPr lang="es-AR" b="1"/>
              <a:t>IntDefaultHandler()</a:t>
            </a:r>
            <a:r>
              <a:rPr lang="es-AR" i="1"/>
              <a:t> por defecto.</a:t>
            </a:r>
            <a:endParaRPr lang="es-ES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14045 0.33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40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20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 smtClean="0">
                <a:solidFill>
                  <a:schemeClr val="tx1"/>
                </a:solidFill>
              </a:rPr>
              <a:t>Agradecimientos</a:t>
            </a:r>
            <a:endParaRPr lang="es-ES" dirty="0" smtClean="0">
              <a:solidFill>
                <a:schemeClr val="tx1"/>
              </a:solidFill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 bwMode="auto">
          <a:xfrm>
            <a:off x="251520" y="2708920"/>
            <a:ext cx="8640960" cy="20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es-ES" sz="3600" dirty="0" smtClean="0">
                <a:latin typeface="+mn-lt"/>
                <a:cs typeface="+mn-cs"/>
              </a:rPr>
              <a:t>Presentación basada en el trabajo del Ing. Marcelo Trujillo </a:t>
            </a:r>
          </a:p>
          <a:p>
            <a:pPr>
              <a:spcBef>
                <a:spcPct val="20000"/>
              </a:spcBef>
              <a:buFont typeface="Arial" charset="0"/>
              <a:buNone/>
              <a:defRPr/>
            </a:pPr>
            <a:r>
              <a:rPr lang="es-ES" sz="3600" dirty="0" smtClean="0">
                <a:latin typeface="+mn-lt"/>
                <a:cs typeface="+mn-cs"/>
              </a:rPr>
              <a:t>Profesor Asociado – Informática II</a:t>
            </a:r>
            <a:endParaRPr lang="es-ES" sz="36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1 Título"/>
          <p:cNvSpPr>
            <a:spLocks noGrp="1"/>
          </p:cNvSpPr>
          <p:nvPr>
            <p:ph type="title"/>
          </p:nvPr>
        </p:nvSpPr>
        <p:spPr>
          <a:xfrm>
            <a:off x="684213" y="404813"/>
            <a:ext cx="5832475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smtClean="0"/>
              <a:t>Encuesta - Pooling</a:t>
            </a:r>
          </a:p>
        </p:txBody>
      </p:sp>
      <p:grpSp>
        <p:nvGrpSpPr>
          <p:cNvPr id="5124" name="Group 43"/>
          <p:cNvGrpSpPr>
            <a:grpSpLocks/>
          </p:cNvGrpSpPr>
          <p:nvPr/>
        </p:nvGrpSpPr>
        <p:grpSpPr bwMode="auto">
          <a:xfrm>
            <a:off x="900113" y="1885758"/>
            <a:ext cx="7199312" cy="4562840"/>
            <a:chOff x="567" y="1751"/>
            <a:chExt cx="4535" cy="2178"/>
          </a:xfrm>
        </p:grpSpPr>
        <p:grpSp>
          <p:nvGrpSpPr>
            <p:cNvPr id="5156" name="Group 32"/>
            <p:cNvGrpSpPr>
              <a:grpSpLocks/>
            </p:cNvGrpSpPr>
            <p:nvPr/>
          </p:nvGrpSpPr>
          <p:grpSpPr bwMode="auto">
            <a:xfrm>
              <a:off x="567" y="1751"/>
              <a:ext cx="4535" cy="2178"/>
              <a:chOff x="567" y="1751"/>
              <a:chExt cx="4535" cy="2178"/>
            </a:xfrm>
          </p:grpSpPr>
          <p:sp>
            <p:nvSpPr>
              <p:cNvPr id="5158" name="Oval 21"/>
              <p:cNvSpPr>
                <a:spLocks noChangeArrowheads="1"/>
              </p:cNvSpPr>
              <p:nvPr/>
            </p:nvSpPr>
            <p:spPr bwMode="auto">
              <a:xfrm>
                <a:off x="567" y="1797"/>
                <a:ext cx="4535" cy="2132"/>
              </a:xfrm>
              <a:prstGeom prst="ellipse">
                <a:avLst/>
              </a:prstGeom>
              <a:noFill/>
              <a:ln w="57150">
                <a:solidFill>
                  <a:srgbClr val="33CC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s-AR">
                  <a:latin typeface="Arial" pitchFamily="34" charset="0"/>
                </a:endParaRPr>
              </a:p>
            </p:txBody>
          </p:sp>
          <p:sp>
            <p:nvSpPr>
              <p:cNvPr id="5159" name="Text Box 22"/>
              <p:cNvSpPr txBox="1">
                <a:spLocks noChangeArrowheads="1"/>
              </p:cNvSpPr>
              <p:nvPr/>
            </p:nvSpPr>
            <p:spPr bwMode="auto">
              <a:xfrm>
                <a:off x="2472" y="1751"/>
                <a:ext cx="862" cy="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6666FF"/>
                    </a:solidFill>
                    <a:latin typeface="Arial" pitchFamily="34" charset="0"/>
                  </a:rPr>
                  <a:t>while(1)</a:t>
                </a:r>
                <a:endParaRPr lang="es-ES" sz="2400" b="1" dirty="0">
                  <a:solidFill>
                    <a:srgbClr val="6666FF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5157" name="Line 23"/>
            <p:cNvSpPr>
              <a:spLocks noChangeShapeType="1"/>
            </p:cNvSpPr>
            <p:nvPr/>
          </p:nvSpPr>
          <p:spPr bwMode="auto">
            <a:xfrm>
              <a:off x="2653" y="3929"/>
              <a:ext cx="181" cy="0"/>
            </a:xfrm>
            <a:prstGeom prst="line">
              <a:avLst/>
            </a:prstGeom>
            <a:noFill/>
            <a:ln w="57150">
              <a:solidFill>
                <a:srgbClr val="33CCCC"/>
              </a:solidFill>
              <a:miter lim="800000"/>
              <a:headEnd type="triangle" w="lg" len="lg"/>
              <a:tailEnd/>
            </a:ln>
          </p:spPr>
          <p:txBody>
            <a:bodyPr wrap="none"/>
            <a:lstStyle/>
            <a:p>
              <a:endParaRPr lang="es-MX"/>
            </a:p>
          </p:txBody>
        </p:sp>
      </p:grpSp>
      <p:pic>
        <p:nvPicPr>
          <p:cNvPr id="5125" name="Picture 13" descr="eyes23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275" y="3712418"/>
            <a:ext cx="13716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Line 25"/>
          <p:cNvSpPr>
            <a:spLocks noChangeShapeType="1"/>
          </p:cNvSpPr>
          <p:nvPr/>
        </p:nvSpPr>
        <p:spPr bwMode="auto">
          <a:xfrm rot="2700000">
            <a:off x="7929563" y="4226768"/>
            <a:ext cx="341312" cy="268288"/>
          </a:xfrm>
          <a:prstGeom prst="line">
            <a:avLst/>
          </a:prstGeom>
          <a:noFill/>
          <a:ln w="57150">
            <a:solidFill>
              <a:srgbClr val="33CCCC"/>
            </a:solidFill>
            <a:miter lim="800000"/>
            <a:headEnd type="none" w="lg" len="lg"/>
            <a:tailEnd type="triangle" w="lg" len="lg"/>
          </a:ln>
        </p:spPr>
        <p:txBody>
          <a:bodyPr wrap="none"/>
          <a:lstStyle/>
          <a:p>
            <a:endParaRPr lang="es-MX"/>
          </a:p>
        </p:txBody>
      </p:sp>
      <p:sp>
        <p:nvSpPr>
          <p:cNvPr id="5127" name="Text Box 40"/>
          <p:cNvSpPr txBox="1">
            <a:spLocks noChangeArrowheads="1"/>
          </p:cNvSpPr>
          <p:nvPr/>
        </p:nvSpPr>
        <p:spPr bwMode="auto">
          <a:xfrm>
            <a:off x="3633788" y="4649043"/>
            <a:ext cx="1801812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b="1">
                <a:solidFill>
                  <a:srgbClr val="002060"/>
                </a:solidFill>
                <a:latin typeface="Arial" pitchFamily="34" charset="0"/>
              </a:rPr>
              <a:t>Microcontrolador</a:t>
            </a:r>
          </a:p>
          <a:p>
            <a:pPr algn="l"/>
            <a:r>
              <a:rPr lang="en-US" sz="1400" b="1">
                <a:solidFill>
                  <a:srgbClr val="002060"/>
                </a:solidFill>
                <a:latin typeface="Arial" pitchFamily="34" charset="0"/>
              </a:rPr>
              <a:t>            lpc1769</a:t>
            </a:r>
            <a:endParaRPr lang="es-ES" sz="1400" b="1">
              <a:solidFill>
                <a:srgbClr val="002060"/>
              </a:solidFill>
              <a:latin typeface="Arial" pitchFamily="34" charset="0"/>
            </a:endParaRPr>
          </a:p>
        </p:txBody>
      </p:sp>
      <p:grpSp>
        <p:nvGrpSpPr>
          <p:cNvPr id="5129" name="40 Grupo"/>
          <p:cNvGrpSpPr>
            <a:grpSpLocks/>
          </p:cNvGrpSpPr>
          <p:nvPr/>
        </p:nvGrpSpPr>
        <p:grpSpPr bwMode="auto">
          <a:xfrm>
            <a:off x="5076825" y="2920256"/>
            <a:ext cx="3386138" cy="935037"/>
            <a:chOff x="5507038" y="3787776"/>
            <a:chExt cx="3386137" cy="935038"/>
          </a:xfrm>
        </p:grpSpPr>
        <p:sp>
          <p:nvSpPr>
            <p:cNvPr id="5153" name="Rectangle 5"/>
            <p:cNvSpPr>
              <a:spLocks noChangeArrowheads="1"/>
            </p:cNvSpPr>
            <p:nvPr/>
          </p:nvSpPr>
          <p:spPr bwMode="auto">
            <a:xfrm>
              <a:off x="7092950" y="4219576"/>
              <a:ext cx="1800225" cy="5032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GB" sz="2400" b="1">
                  <a:latin typeface="Arial" pitchFamily="34" charset="0"/>
                </a:rPr>
                <a:t>contenido</a:t>
              </a:r>
              <a:endParaRPr lang="es-ES" sz="2400" b="1">
                <a:latin typeface="Arial" pitchFamily="34" charset="0"/>
              </a:endParaRPr>
            </a:p>
          </p:txBody>
        </p:sp>
        <p:sp>
          <p:nvSpPr>
            <p:cNvPr id="5154" name="Line 7"/>
            <p:cNvSpPr>
              <a:spLocks noChangeShapeType="1"/>
            </p:cNvSpPr>
            <p:nvPr/>
          </p:nvSpPr>
          <p:spPr bwMode="auto">
            <a:xfrm>
              <a:off x="5651500" y="4292601"/>
              <a:ext cx="1368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s-MX"/>
            </a:p>
          </p:txBody>
        </p:sp>
        <p:sp>
          <p:nvSpPr>
            <p:cNvPr id="5155" name="Text Box 8"/>
            <p:cNvSpPr txBox="1">
              <a:spLocks noChangeArrowheads="1"/>
            </p:cNvSpPr>
            <p:nvPr/>
          </p:nvSpPr>
          <p:spPr bwMode="auto">
            <a:xfrm>
              <a:off x="5507038" y="3787776"/>
              <a:ext cx="165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 sz="2400" b="1">
                  <a:latin typeface="Arial" pitchFamily="34" charset="0"/>
                </a:rPr>
                <a:t>dirección</a:t>
              </a:r>
              <a:endParaRPr lang="en-GB" sz="2400" b="1">
                <a:latin typeface="Arial" pitchFamily="34" charset="0"/>
              </a:endParaRPr>
            </a:p>
          </p:txBody>
        </p:sp>
      </p:grpSp>
      <p:grpSp>
        <p:nvGrpSpPr>
          <p:cNvPr id="5130" name="45 Grupo"/>
          <p:cNvGrpSpPr>
            <a:grpSpLocks/>
          </p:cNvGrpSpPr>
          <p:nvPr/>
        </p:nvGrpSpPr>
        <p:grpSpPr bwMode="auto">
          <a:xfrm>
            <a:off x="4356100" y="5512643"/>
            <a:ext cx="3386138" cy="935038"/>
            <a:chOff x="5507038" y="3787776"/>
            <a:chExt cx="3386137" cy="935038"/>
          </a:xfrm>
        </p:grpSpPr>
        <p:sp>
          <p:nvSpPr>
            <p:cNvPr id="5150" name="Rectangle 5"/>
            <p:cNvSpPr>
              <a:spLocks noChangeArrowheads="1"/>
            </p:cNvSpPr>
            <p:nvPr/>
          </p:nvSpPr>
          <p:spPr bwMode="auto">
            <a:xfrm>
              <a:off x="7092950" y="4219576"/>
              <a:ext cx="1800225" cy="5032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GB" sz="2400" b="1">
                  <a:latin typeface="Arial" pitchFamily="34" charset="0"/>
                </a:rPr>
                <a:t>contenido</a:t>
              </a:r>
              <a:endParaRPr lang="es-ES" sz="2400" b="1">
                <a:latin typeface="Arial" pitchFamily="34" charset="0"/>
              </a:endParaRPr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5651500" y="4292601"/>
              <a:ext cx="1368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s-MX"/>
            </a:p>
          </p:txBody>
        </p:sp>
        <p:sp>
          <p:nvSpPr>
            <p:cNvPr id="5152" name="Text Box 8"/>
            <p:cNvSpPr txBox="1">
              <a:spLocks noChangeArrowheads="1"/>
            </p:cNvSpPr>
            <p:nvPr/>
          </p:nvSpPr>
          <p:spPr bwMode="auto">
            <a:xfrm>
              <a:off x="5507038" y="3787776"/>
              <a:ext cx="165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 sz="2400" b="1">
                  <a:latin typeface="Arial" pitchFamily="34" charset="0"/>
                </a:rPr>
                <a:t>dirección</a:t>
              </a:r>
              <a:endParaRPr lang="en-GB" sz="2400" b="1">
                <a:latin typeface="Arial" pitchFamily="34" charset="0"/>
              </a:endParaRPr>
            </a:p>
          </p:txBody>
        </p:sp>
      </p:grpSp>
      <p:grpSp>
        <p:nvGrpSpPr>
          <p:cNvPr id="5131" name="50 Grupo"/>
          <p:cNvGrpSpPr>
            <a:grpSpLocks/>
          </p:cNvGrpSpPr>
          <p:nvPr/>
        </p:nvGrpSpPr>
        <p:grpSpPr bwMode="auto">
          <a:xfrm>
            <a:off x="395288" y="2905968"/>
            <a:ext cx="3386137" cy="935038"/>
            <a:chOff x="5507038" y="3787776"/>
            <a:chExt cx="3386137" cy="935038"/>
          </a:xfrm>
        </p:grpSpPr>
        <p:sp>
          <p:nvSpPr>
            <p:cNvPr id="5147" name="Rectangle 5"/>
            <p:cNvSpPr>
              <a:spLocks noChangeArrowheads="1"/>
            </p:cNvSpPr>
            <p:nvPr/>
          </p:nvSpPr>
          <p:spPr bwMode="auto">
            <a:xfrm>
              <a:off x="7092950" y="4219576"/>
              <a:ext cx="1800225" cy="5032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GB" sz="2400" b="1">
                  <a:latin typeface="Arial" pitchFamily="34" charset="0"/>
                </a:rPr>
                <a:t>contenido</a:t>
              </a:r>
              <a:endParaRPr lang="es-ES" sz="2400" b="1" dirty="0">
                <a:latin typeface="Arial" pitchFamily="34" charset="0"/>
              </a:endParaRPr>
            </a:p>
          </p:txBody>
        </p:sp>
        <p:sp>
          <p:nvSpPr>
            <p:cNvPr id="5148" name="Line 7"/>
            <p:cNvSpPr>
              <a:spLocks noChangeShapeType="1"/>
            </p:cNvSpPr>
            <p:nvPr/>
          </p:nvSpPr>
          <p:spPr bwMode="auto">
            <a:xfrm>
              <a:off x="5651500" y="4292601"/>
              <a:ext cx="1368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s-MX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5507038" y="3787776"/>
              <a:ext cx="165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 sz="2400" b="1">
                  <a:latin typeface="Arial" pitchFamily="34" charset="0"/>
                </a:rPr>
                <a:t>dirección</a:t>
              </a:r>
              <a:endParaRPr lang="en-GB" sz="2400" b="1">
                <a:latin typeface="Arial" pitchFamily="34" charset="0"/>
              </a:endParaRPr>
            </a:p>
          </p:txBody>
        </p:sp>
      </p:grpSp>
      <p:grpSp>
        <p:nvGrpSpPr>
          <p:cNvPr id="5132" name="55 Grupo"/>
          <p:cNvGrpSpPr>
            <a:grpSpLocks/>
          </p:cNvGrpSpPr>
          <p:nvPr/>
        </p:nvGrpSpPr>
        <p:grpSpPr bwMode="auto">
          <a:xfrm>
            <a:off x="323850" y="5007818"/>
            <a:ext cx="3386138" cy="935038"/>
            <a:chOff x="5507038" y="3787776"/>
            <a:chExt cx="3386137" cy="935038"/>
          </a:xfrm>
        </p:grpSpPr>
        <p:sp>
          <p:nvSpPr>
            <p:cNvPr id="5144" name="Rectangle 5"/>
            <p:cNvSpPr>
              <a:spLocks noChangeArrowheads="1"/>
            </p:cNvSpPr>
            <p:nvPr/>
          </p:nvSpPr>
          <p:spPr bwMode="auto">
            <a:xfrm>
              <a:off x="7092950" y="4219576"/>
              <a:ext cx="1800225" cy="5032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GB" sz="2400" b="1">
                  <a:latin typeface="Arial" pitchFamily="34" charset="0"/>
                </a:rPr>
                <a:t>contenido</a:t>
              </a:r>
              <a:endParaRPr lang="es-ES" sz="2400" b="1">
                <a:latin typeface="Arial" pitchFamily="34" charset="0"/>
              </a:endParaRPr>
            </a:p>
          </p:txBody>
        </p:sp>
        <p:sp>
          <p:nvSpPr>
            <p:cNvPr id="5145" name="Line 7"/>
            <p:cNvSpPr>
              <a:spLocks noChangeShapeType="1"/>
            </p:cNvSpPr>
            <p:nvPr/>
          </p:nvSpPr>
          <p:spPr bwMode="auto">
            <a:xfrm>
              <a:off x="5651500" y="4292601"/>
              <a:ext cx="1368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s-MX"/>
            </a:p>
          </p:txBody>
        </p:sp>
        <p:sp>
          <p:nvSpPr>
            <p:cNvPr id="5146" name="Text Box 8"/>
            <p:cNvSpPr txBox="1">
              <a:spLocks noChangeArrowheads="1"/>
            </p:cNvSpPr>
            <p:nvPr/>
          </p:nvSpPr>
          <p:spPr bwMode="auto">
            <a:xfrm>
              <a:off x="5507038" y="3787776"/>
              <a:ext cx="165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 sz="2400" b="1">
                  <a:latin typeface="Arial" pitchFamily="34" charset="0"/>
                </a:rPr>
                <a:t>dirección</a:t>
              </a:r>
              <a:endParaRPr lang="en-GB" sz="2400" b="1">
                <a:latin typeface="Arial" pitchFamily="34" charset="0"/>
              </a:endParaRPr>
            </a:p>
          </p:txBody>
        </p:sp>
      </p:grpSp>
      <p:sp>
        <p:nvSpPr>
          <p:cNvPr id="5133" name="Line 25"/>
          <p:cNvSpPr>
            <a:spLocks noChangeShapeType="1"/>
          </p:cNvSpPr>
          <p:nvPr/>
        </p:nvSpPr>
        <p:spPr bwMode="auto">
          <a:xfrm rot="2700000" flipH="1" flipV="1">
            <a:off x="900906" y="3856087"/>
            <a:ext cx="119063" cy="288925"/>
          </a:xfrm>
          <a:prstGeom prst="line">
            <a:avLst/>
          </a:prstGeom>
          <a:noFill/>
          <a:ln w="57150">
            <a:solidFill>
              <a:srgbClr val="33CCCC"/>
            </a:solidFill>
            <a:miter lim="800000"/>
            <a:headEnd type="none" w="lg" len="lg"/>
            <a:tailEnd type="triangle" w="lg" len="lg"/>
          </a:ln>
        </p:spPr>
        <p:txBody>
          <a:bodyPr wrap="none"/>
          <a:lstStyle/>
          <a:p>
            <a:endParaRPr lang="es-MX"/>
          </a:p>
        </p:txBody>
      </p:sp>
      <p:grpSp>
        <p:nvGrpSpPr>
          <p:cNvPr id="5134" name="60 Grupo"/>
          <p:cNvGrpSpPr>
            <a:grpSpLocks/>
          </p:cNvGrpSpPr>
          <p:nvPr/>
        </p:nvGrpSpPr>
        <p:grpSpPr bwMode="auto">
          <a:xfrm>
            <a:off x="6875463" y="2128093"/>
            <a:ext cx="1873250" cy="287338"/>
            <a:chOff x="5507038" y="3787776"/>
            <a:chExt cx="3386137" cy="935038"/>
          </a:xfrm>
        </p:grpSpPr>
        <p:sp>
          <p:nvSpPr>
            <p:cNvPr id="5141" name="Rectangle 5"/>
            <p:cNvSpPr>
              <a:spLocks noChangeArrowheads="1"/>
            </p:cNvSpPr>
            <p:nvPr/>
          </p:nvSpPr>
          <p:spPr bwMode="auto">
            <a:xfrm>
              <a:off x="7092950" y="4219576"/>
              <a:ext cx="1800225" cy="5032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sz="2400" b="1">
                <a:latin typeface="Arial" pitchFamily="34" charset="0"/>
              </a:endParaRPr>
            </a:p>
          </p:txBody>
        </p:sp>
        <p:sp>
          <p:nvSpPr>
            <p:cNvPr id="5142" name="Line 7"/>
            <p:cNvSpPr>
              <a:spLocks noChangeShapeType="1"/>
            </p:cNvSpPr>
            <p:nvPr/>
          </p:nvSpPr>
          <p:spPr bwMode="auto">
            <a:xfrm>
              <a:off x="5651500" y="4292601"/>
              <a:ext cx="1368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s-MX"/>
            </a:p>
          </p:txBody>
        </p:sp>
        <p:sp>
          <p:nvSpPr>
            <p:cNvPr id="5143" name="Text Box 8"/>
            <p:cNvSpPr txBox="1">
              <a:spLocks noChangeArrowheads="1"/>
            </p:cNvSpPr>
            <p:nvPr/>
          </p:nvSpPr>
          <p:spPr bwMode="auto">
            <a:xfrm>
              <a:off x="5507038" y="3787776"/>
              <a:ext cx="165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en-GB" sz="2400" b="1">
                <a:latin typeface="Arial" pitchFamily="34" charset="0"/>
              </a:endParaRPr>
            </a:p>
          </p:txBody>
        </p:sp>
      </p:grpSp>
      <p:sp>
        <p:nvSpPr>
          <p:cNvPr id="5135" name="64 CuadroTexto"/>
          <p:cNvSpPr txBox="1">
            <a:spLocks noChangeArrowheads="1"/>
          </p:cNvSpPr>
          <p:nvPr/>
        </p:nvSpPr>
        <p:spPr bwMode="auto">
          <a:xfrm>
            <a:off x="6876231" y="1558751"/>
            <a:ext cx="1800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>
                <a:latin typeface="Arial" pitchFamily="34" charset="0"/>
              </a:rPr>
              <a:t>Registros de un</a:t>
            </a:r>
          </a:p>
          <a:p>
            <a:r>
              <a:rPr lang="es-ES" dirty="0">
                <a:latin typeface="Arial" pitchFamily="34" charset="0"/>
              </a:rPr>
              <a:t>periférico</a:t>
            </a:r>
          </a:p>
        </p:txBody>
      </p:sp>
      <p:pic>
        <p:nvPicPr>
          <p:cNvPr id="513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912193"/>
            <a:ext cx="646112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5628531"/>
            <a:ext cx="6477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6913" y="3567956"/>
            <a:ext cx="554037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5113" y="5584081"/>
            <a:ext cx="684212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1571625" y="6237312"/>
            <a:ext cx="75946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CH">
                <a:solidFill>
                  <a:srgbClr val="000000"/>
                </a:solidFill>
                <a:latin typeface="Wingdings" pitchFamily="2" charset="2"/>
              </a:rPr>
              <a:t></a:t>
            </a:r>
            <a:r>
              <a:rPr lang="de-CH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>
                <a:solidFill>
                  <a:srgbClr val="000000"/>
                </a:solidFill>
                <a:latin typeface="Arial" pitchFamily="34" charset="0"/>
              </a:rPr>
              <a:t>The 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main() </a:t>
            </a:r>
            <a:r>
              <a:rPr lang="en-US">
                <a:solidFill>
                  <a:srgbClr val="000000"/>
                </a:solidFill>
                <a:latin typeface="Arial" pitchFamily="34" charset="0"/>
              </a:rPr>
              <a:t>function executes all peripheral calls in a fixed sequence</a:t>
            </a:r>
          </a:p>
        </p:txBody>
      </p:sp>
      <p:grpSp>
        <p:nvGrpSpPr>
          <p:cNvPr id="6148" name="Group 5"/>
          <p:cNvGrpSpPr>
            <a:grpSpLocks/>
          </p:cNvGrpSpPr>
          <p:nvPr/>
        </p:nvGrpSpPr>
        <p:grpSpPr bwMode="auto">
          <a:xfrm>
            <a:off x="2052315" y="1848247"/>
            <a:ext cx="4751933" cy="4101033"/>
            <a:chOff x="1066" y="689"/>
            <a:chExt cx="3685" cy="3173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66" y="689"/>
              <a:ext cx="3685" cy="31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6151" name="Text Box 7"/>
            <p:cNvSpPr txBox="1">
              <a:spLocks noChangeArrowheads="1"/>
            </p:cNvSpPr>
            <p:nvPr/>
          </p:nvSpPr>
          <p:spPr bwMode="auto">
            <a:xfrm>
              <a:off x="1066" y="689"/>
              <a:ext cx="3685" cy="31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s-AR">
                <a:latin typeface="Arial" pitchFamily="34" charset="0"/>
              </a:endParaRPr>
            </a:p>
          </p:txBody>
        </p:sp>
      </p:grpSp>
      <p:sp>
        <p:nvSpPr>
          <p:cNvPr id="7" name="6 Rectángulo"/>
          <p:cNvSpPr/>
          <p:nvPr/>
        </p:nvSpPr>
        <p:spPr>
          <a:xfrm>
            <a:off x="1476375" y="6256709"/>
            <a:ext cx="7667625" cy="360363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612648" y="188640"/>
            <a:ext cx="8153400" cy="990600"/>
          </a:xfrm>
        </p:spPr>
        <p:txBody>
          <a:bodyPr>
            <a:noAutofit/>
          </a:bodyPr>
          <a:lstStyle/>
          <a:p>
            <a:pPr algn="ctr"/>
            <a:r>
              <a:rPr lang="en-US" sz="2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Programando</a:t>
            </a:r>
            <a:r>
              <a:rPr lang="en-US" sz="2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SIN </a:t>
            </a:r>
            <a:r>
              <a:rPr lang="en-US" sz="2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usar</a:t>
            </a:r>
            <a:r>
              <a:rPr lang="en-US" sz="2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6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interrupciones</a:t>
            </a:r>
            <a:r>
              <a:rPr lang="en-US" sz="2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pooling</a:t>
            </a:r>
            <a:endParaRPr lang="es-MX" sz="2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1 Título"/>
          <p:cNvSpPr>
            <a:spLocks noGrp="1"/>
          </p:cNvSpPr>
          <p:nvPr>
            <p:ph type="title"/>
          </p:nvPr>
        </p:nvSpPr>
        <p:spPr>
          <a:xfrm>
            <a:off x="684213" y="404813"/>
            <a:ext cx="7920235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Encuesta</a:t>
            </a:r>
          </a:p>
        </p:txBody>
      </p:sp>
      <p:sp>
        <p:nvSpPr>
          <p:cNvPr id="7175" name="6 CuadroTexto"/>
          <p:cNvSpPr txBox="1">
            <a:spLocks noChangeArrowheads="1"/>
          </p:cNvSpPr>
          <p:nvPr/>
        </p:nvSpPr>
        <p:spPr bwMode="auto">
          <a:xfrm>
            <a:off x="644525" y="5058941"/>
            <a:ext cx="6761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La atención de cada periférico es:</a:t>
            </a:r>
          </a:p>
        </p:txBody>
      </p:sp>
      <p:sp>
        <p:nvSpPr>
          <p:cNvPr id="7176" name="8 CuadroTexto"/>
          <p:cNvSpPr txBox="1">
            <a:spLocks noChangeArrowheads="1"/>
          </p:cNvSpPr>
          <p:nvPr/>
        </p:nvSpPr>
        <p:spPr bwMode="auto">
          <a:xfrm>
            <a:off x="849313" y="5949280"/>
            <a:ext cx="76104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 dirty="0">
                <a:solidFill>
                  <a:srgbClr val="002060"/>
                </a:solidFill>
                <a:latin typeface="Arial" pitchFamily="34" charset="0"/>
              </a:rPr>
              <a:t>¡¡SINCRONICA</a:t>
            </a:r>
            <a:r>
              <a:rPr lang="es-ES" sz="3200" b="1" i="1" dirty="0">
                <a:solidFill>
                  <a:srgbClr val="00B050"/>
                </a:solidFill>
                <a:latin typeface="Arial" pitchFamily="34" charset="0"/>
              </a:rPr>
              <a:t> CON LA APLICACIÓN!!</a:t>
            </a:r>
          </a:p>
        </p:txBody>
      </p:sp>
      <p:grpSp>
        <p:nvGrpSpPr>
          <p:cNvPr id="7177" name="Group 5"/>
          <p:cNvGrpSpPr>
            <a:grpSpLocks/>
          </p:cNvGrpSpPr>
          <p:nvPr/>
        </p:nvGrpSpPr>
        <p:grpSpPr bwMode="auto">
          <a:xfrm>
            <a:off x="4429125" y="1772816"/>
            <a:ext cx="3470275" cy="2714625"/>
            <a:chOff x="1066" y="689"/>
            <a:chExt cx="3685" cy="3173"/>
          </a:xfrm>
        </p:grpSpPr>
        <p:pic>
          <p:nvPicPr>
            <p:cNvPr id="71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66" y="689"/>
              <a:ext cx="3685" cy="31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7179" name="Text Box 7"/>
            <p:cNvSpPr txBox="1">
              <a:spLocks noChangeArrowheads="1"/>
            </p:cNvSpPr>
            <p:nvPr/>
          </p:nvSpPr>
          <p:spPr bwMode="auto">
            <a:xfrm>
              <a:off x="1066" y="689"/>
              <a:ext cx="3685" cy="31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es-AR">
                <a:latin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21 CuadroTexto"/>
          <p:cNvSpPr txBox="1">
            <a:spLocks noChangeArrowheads="1"/>
          </p:cNvSpPr>
          <p:nvPr/>
        </p:nvSpPr>
        <p:spPr bwMode="auto">
          <a:xfrm>
            <a:off x="2325688" y="1844824"/>
            <a:ext cx="2141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Llegamos al cine</a:t>
            </a:r>
          </a:p>
        </p:txBody>
      </p:sp>
      <p:sp>
        <p:nvSpPr>
          <p:cNvPr id="8195" name="122 CuadroTexto"/>
          <p:cNvSpPr txBox="1">
            <a:spLocks noChangeArrowheads="1"/>
          </p:cNvSpPr>
          <p:nvPr/>
        </p:nvSpPr>
        <p:spPr bwMode="auto">
          <a:xfrm>
            <a:off x="2325688" y="2348061"/>
            <a:ext cx="225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Saco las entradas</a:t>
            </a:r>
          </a:p>
        </p:txBody>
      </p:sp>
      <p:sp>
        <p:nvSpPr>
          <p:cNvPr id="8196" name="123 CuadroTexto"/>
          <p:cNvSpPr txBox="1">
            <a:spLocks noChangeArrowheads="1"/>
          </p:cNvSpPr>
          <p:nvPr/>
        </p:nvSpPr>
        <p:spPr bwMode="auto">
          <a:xfrm>
            <a:off x="2325688" y="2852886"/>
            <a:ext cx="2360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Compro Pochoclos</a:t>
            </a:r>
          </a:p>
        </p:txBody>
      </p:sp>
      <p:sp>
        <p:nvSpPr>
          <p:cNvPr id="8197" name="124 CuadroTexto"/>
          <p:cNvSpPr txBox="1">
            <a:spLocks noChangeArrowheads="1"/>
          </p:cNvSpPr>
          <p:nvPr/>
        </p:nvSpPr>
        <p:spPr bwMode="auto">
          <a:xfrm>
            <a:off x="2325688" y="3851424"/>
            <a:ext cx="2770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Esperamos para entrar</a:t>
            </a:r>
          </a:p>
        </p:txBody>
      </p:sp>
      <p:sp>
        <p:nvSpPr>
          <p:cNvPr id="8198" name="125 CuadroTexto"/>
          <p:cNvSpPr txBox="1">
            <a:spLocks noChangeArrowheads="1"/>
          </p:cNvSpPr>
          <p:nvPr/>
        </p:nvSpPr>
        <p:spPr bwMode="auto">
          <a:xfrm>
            <a:off x="2325688" y="4354661"/>
            <a:ext cx="2322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E</a:t>
            </a:r>
            <a:r>
              <a:rPr lang="es-AR">
                <a:latin typeface="Arial" pitchFamily="34" charset="0"/>
              </a:rPr>
              <a:t>ntramos a la sala</a:t>
            </a:r>
          </a:p>
        </p:txBody>
      </p:sp>
      <p:sp>
        <p:nvSpPr>
          <p:cNvPr id="8199" name="126 CuadroTexto"/>
          <p:cNvSpPr txBox="1">
            <a:spLocks noChangeArrowheads="1"/>
          </p:cNvSpPr>
          <p:nvPr/>
        </p:nvSpPr>
        <p:spPr bwMode="auto">
          <a:xfrm>
            <a:off x="2325688" y="4859486"/>
            <a:ext cx="2052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B</a:t>
            </a:r>
            <a:r>
              <a:rPr lang="es-AR">
                <a:latin typeface="Arial" pitchFamily="34" charset="0"/>
              </a:rPr>
              <a:t>usco la butaca</a:t>
            </a:r>
          </a:p>
        </p:txBody>
      </p:sp>
      <p:sp>
        <p:nvSpPr>
          <p:cNvPr id="8200" name="127 CuadroTexto"/>
          <p:cNvSpPr txBox="1">
            <a:spLocks noChangeArrowheads="1"/>
          </p:cNvSpPr>
          <p:nvPr/>
        </p:nvSpPr>
        <p:spPr bwMode="auto">
          <a:xfrm>
            <a:off x="2325688" y="5354786"/>
            <a:ext cx="1885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sentamos</a:t>
            </a:r>
          </a:p>
        </p:txBody>
      </p:sp>
      <p:sp>
        <p:nvSpPr>
          <p:cNvPr id="8201" name="128 CuadroTexto"/>
          <p:cNvSpPr txBox="1">
            <a:spLocks noChangeArrowheads="1"/>
          </p:cNvSpPr>
          <p:nvPr/>
        </p:nvSpPr>
        <p:spPr bwMode="auto">
          <a:xfrm>
            <a:off x="2325688" y="5867549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Vemos la película</a:t>
            </a:r>
          </a:p>
        </p:txBody>
      </p:sp>
      <p:sp>
        <p:nvSpPr>
          <p:cNvPr id="8202" name="129 Rectángulo"/>
          <p:cNvSpPr>
            <a:spLocks noChangeArrowheads="1"/>
          </p:cNvSpPr>
          <p:nvPr/>
        </p:nvSpPr>
        <p:spPr bwMode="auto">
          <a:xfrm>
            <a:off x="757245" y="1474937"/>
            <a:ext cx="2651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b="1" i="1" dirty="0">
                <a:solidFill>
                  <a:srgbClr val="31849B"/>
                </a:solidFill>
                <a:latin typeface="Arial" pitchFamily="34" charset="0"/>
                <a:cs typeface="Times New Roman" pitchFamily="18" charset="0"/>
              </a:rPr>
              <a:t>Voy al cine con mi </a:t>
            </a:r>
            <a:r>
              <a:rPr lang="es-ES" b="1" i="1" dirty="0" smtClean="0">
                <a:solidFill>
                  <a:srgbClr val="31849B"/>
                </a:solidFill>
                <a:latin typeface="Arial" pitchFamily="34" charset="0"/>
                <a:cs typeface="Times New Roman" pitchFamily="18" charset="0"/>
              </a:rPr>
              <a:t>hija</a:t>
            </a:r>
            <a:endParaRPr lang="es-ES" i="1" dirty="0">
              <a:solidFill>
                <a:srgbClr val="000000"/>
              </a:solidFill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8213" name="1 Título"/>
          <p:cNvSpPr>
            <a:spLocks noGrp="1"/>
          </p:cNvSpPr>
          <p:nvPr>
            <p:ph type="title"/>
          </p:nvPr>
        </p:nvSpPr>
        <p:spPr>
          <a:xfrm>
            <a:off x="179512" y="404813"/>
            <a:ext cx="8734301" cy="711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8206" name="15 CuadroTexto"/>
          <p:cNvSpPr txBox="1">
            <a:spLocks noChangeArrowheads="1"/>
          </p:cNvSpPr>
          <p:nvPr/>
        </p:nvSpPr>
        <p:spPr bwMode="auto">
          <a:xfrm>
            <a:off x="2325688" y="6370786"/>
            <a:ext cx="1565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vamos</a:t>
            </a:r>
          </a:p>
        </p:txBody>
      </p:sp>
      <p:sp>
        <p:nvSpPr>
          <p:cNvPr id="24" name="23 CuadroTexto"/>
          <p:cNvSpPr txBox="1">
            <a:spLocks noChangeArrowheads="1"/>
          </p:cNvSpPr>
          <p:nvPr/>
        </p:nvSpPr>
        <p:spPr bwMode="auto">
          <a:xfrm>
            <a:off x="5508625" y="3284686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Trago pochoclo</a:t>
            </a:r>
          </a:p>
        </p:txBody>
      </p:sp>
      <p:sp>
        <p:nvSpPr>
          <p:cNvPr id="8208" name="24 CuadroTexto"/>
          <p:cNvSpPr txBox="1">
            <a:spLocks noChangeArrowheads="1"/>
          </p:cNvSpPr>
          <p:nvPr/>
        </p:nvSpPr>
        <p:spPr bwMode="auto">
          <a:xfrm>
            <a:off x="2339975" y="3356124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Comemos Pochoclos</a:t>
            </a:r>
          </a:p>
        </p:txBody>
      </p:sp>
      <p:grpSp>
        <p:nvGrpSpPr>
          <p:cNvPr id="2" name="34 Grupo"/>
          <p:cNvGrpSpPr>
            <a:grpSpLocks/>
          </p:cNvGrpSpPr>
          <p:nvPr/>
        </p:nvGrpSpPr>
        <p:grpSpPr bwMode="auto">
          <a:xfrm>
            <a:off x="5076825" y="3211661"/>
            <a:ext cx="3836988" cy="1593850"/>
            <a:chOff x="5076056" y="2924944"/>
            <a:chExt cx="3837556" cy="1593468"/>
          </a:xfrm>
        </p:grpSpPr>
        <p:sp>
          <p:nvSpPr>
            <p:cNvPr id="8219" name="20 CuadroTexto"/>
            <p:cNvSpPr txBox="1">
              <a:spLocks noChangeArrowheads="1"/>
            </p:cNvSpPr>
            <p:nvPr/>
          </p:nvSpPr>
          <p:spPr bwMode="auto">
            <a:xfrm>
              <a:off x="7092280" y="3140968"/>
              <a:ext cx="11929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>
                  <a:latin typeface="Arial" pitchFamily="34" charset="0"/>
                </a:rPr>
                <a:t>Atiendo</a:t>
              </a:r>
            </a:p>
          </p:txBody>
        </p:sp>
        <p:sp>
          <p:nvSpPr>
            <p:cNvPr id="8220" name="21 CuadroTexto"/>
            <p:cNvSpPr txBox="1">
              <a:spLocks noChangeArrowheads="1"/>
            </p:cNvSpPr>
            <p:nvPr/>
          </p:nvSpPr>
          <p:spPr bwMode="auto">
            <a:xfrm>
              <a:off x="7092280" y="3645024"/>
              <a:ext cx="18213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>
                  <a:latin typeface="Arial" pitchFamily="34" charset="0"/>
                </a:rPr>
                <a:t>Conversación</a:t>
              </a:r>
            </a:p>
          </p:txBody>
        </p:sp>
        <p:sp>
          <p:nvSpPr>
            <p:cNvPr id="8221" name="22 CuadroTexto"/>
            <p:cNvSpPr txBox="1">
              <a:spLocks noChangeArrowheads="1"/>
            </p:cNvSpPr>
            <p:nvPr/>
          </p:nvSpPr>
          <p:spPr bwMode="auto">
            <a:xfrm>
              <a:off x="7092280" y="4149080"/>
              <a:ext cx="114165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>
                  <a:latin typeface="Arial" pitchFamily="34" charset="0"/>
                </a:rPr>
                <a:t>Cuelgo</a:t>
              </a:r>
            </a:p>
          </p:txBody>
        </p:sp>
        <p:sp>
          <p:nvSpPr>
            <p:cNvPr id="26" name="25 Flecha curvada hacia arriba"/>
            <p:cNvSpPr/>
            <p:nvPr/>
          </p:nvSpPr>
          <p:spPr>
            <a:xfrm flipV="1">
              <a:off x="5076056" y="2924944"/>
              <a:ext cx="2016423" cy="36027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27" name="26 Flecha curvada hacia arriba"/>
          <p:cNvSpPr/>
          <p:nvPr/>
        </p:nvSpPr>
        <p:spPr>
          <a:xfrm rot="12076761" flipV="1">
            <a:off x="4997450" y="4081611"/>
            <a:ext cx="2074863" cy="3508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3" name="30 Grupo"/>
          <p:cNvGrpSpPr>
            <a:grpSpLocks/>
          </p:cNvGrpSpPr>
          <p:nvPr/>
        </p:nvGrpSpPr>
        <p:grpSpPr bwMode="auto">
          <a:xfrm>
            <a:off x="468313" y="1844824"/>
            <a:ext cx="1522412" cy="4679950"/>
            <a:chOff x="467544" y="1556792"/>
            <a:chExt cx="1523608" cy="4680520"/>
          </a:xfrm>
        </p:grpSpPr>
        <p:sp>
          <p:nvSpPr>
            <p:cNvPr id="17" name="16 Flecha curvada hacia la izquierda"/>
            <p:cNvSpPr/>
            <p:nvPr/>
          </p:nvSpPr>
          <p:spPr>
            <a:xfrm>
              <a:off x="828189" y="1556792"/>
              <a:ext cx="1162963" cy="4680520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218" name="27 CuadroTexto"/>
            <p:cNvSpPr txBox="1">
              <a:spLocks noChangeArrowheads="1"/>
            </p:cNvSpPr>
            <p:nvPr/>
          </p:nvSpPr>
          <p:spPr bwMode="auto">
            <a:xfrm>
              <a:off x="467544" y="3212976"/>
              <a:ext cx="139012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Secuencia </a:t>
              </a:r>
            </a:p>
            <a:p>
              <a:pPr algn="l"/>
              <a:r>
                <a:rPr lang="es-ES" b="1" i="1">
                  <a:solidFill>
                    <a:srgbClr val="0070C0"/>
                  </a:solidFill>
                  <a:latin typeface="Arial" pitchFamily="34" charset="0"/>
                </a:rPr>
                <a:t>planificada</a:t>
              </a:r>
            </a:p>
          </p:txBody>
        </p:sp>
      </p:grpSp>
      <p:grpSp>
        <p:nvGrpSpPr>
          <p:cNvPr id="4" name="36 Grupo"/>
          <p:cNvGrpSpPr>
            <a:grpSpLocks/>
          </p:cNvGrpSpPr>
          <p:nvPr/>
        </p:nvGrpSpPr>
        <p:grpSpPr bwMode="auto">
          <a:xfrm>
            <a:off x="4818063" y="2132161"/>
            <a:ext cx="1627187" cy="1393825"/>
            <a:chOff x="4818791" y="1844268"/>
            <a:chExt cx="1625655" cy="1393989"/>
          </a:xfrm>
        </p:grpSpPr>
        <p:sp>
          <p:nvSpPr>
            <p:cNvPr id="20" name="19 Rayo"/>
            <p:cNvSpPr/>
            <p:nvPr/>
          </p:nvSpPr>
          <p:spPr>
            <a:xfrm rot="21347228" flipH="1">
              <a:off x="4818791" y="2374555"/>
              <a:ext cx="720046" cy="863702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/>
            </a:p>
          </p:txBody>
        </p:sp>
        <p:pic>
          <p:nvPicPr>
            <p:cNvPr id="8216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342" y="1844268"/>
              <a:ext cx="936104" cy="1058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22 CuadroTexto"/>
          <p:cNvSpPr txBox="1">
            <a:spLocks noChangeArrowheads="1"/>
          </p:cNvSpPr>
          <p:nvPr/>
        </p:nvSpPr>
        <p:spPr bwMode="auto">
          <a:xfrm>
            <a:off x="5364163" y="5011886"/>
            <a:ext cx="35290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AR" sz="2000">
                <a:solidFill>
                  <a:srgbClr val="FF0000"/>
                </a:solidFill>
                <a:latin typeface="Arial" pitchFamily="34" charset="0"/>
              </a:rPr>
              <a:t>¿Que estaba haciendo yo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5826__transitking__telephoner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1 Título"/>
          <p:cNvSpPr>
            <a:spLocks noGrp="1"/>
          </p:cNvSpPr>
          <p:nvPr>
            <p:ph type="title"/>
          </p:nvPr>
        </p:nvSpPr>
        <p:spPr>
          <a:xfrm>
            <a:off x="0" y="476250"/>
            <a:ext cx="9144000" cy="56673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9221" name="58 CuadroTexto"/>
          <p:cNvSpPr txBox="1">
            <a:spLocks noChangeArrowheads="1"/>
          </p:cNvSpPr>
          <p:nvPr/>
        </p:nvSpPr>
        <p:spPr bwMode="auto">
          <a:xfrm>
            <a:off x="2325688" y="1844824"/>
            <a:ext cx="21415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Llegamos al cine</a:t>
            </a:r>
          </a:p>
        </p:txBody>
      </p:sp>
      <p:sp>
        <p:nvSpPr>
          <p:cNvPr id="9222" name="59 CuadroTexto"/>
          <p:cNvSpPr txBox="1">
            <a:spLocks noChangeArrowheads="1"/>
          </p:cNvSpPr>
          <p:nvPr/>
        </p:nvSpPr>
        <p:spPr bwMode="auto">
          <a:xfrm>
            <a:off x="2325688" y="2348061"/>
            <a:ext cx="225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Saco las entradas</a:t>
            </a:r>
          </a:p>
        </p:txBody>
      </p:sp>
      <p:sp>
        <p:nvSpPr>
          <p:cNvPr id="9223" name="60 CuadroTexto"/>
          <p:cNvSpPr txBox="1">
            <a:spLocks noChangeArrowheads="1"/>
          </p:cNvSpPr>
          <p:nvPr/>
        </p:nvSpPr>
        <p:spPr bwMode="auto">
          <a:xfrm>
            <a:off x="2325688" y="2852886"/>
            <a:ext cx="2360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Compro Pochoclos</a:t>
            </a:r>
          </a:p>
        </p:txBody>
      </p:sp>
      <p:sp>
        <p:nvSpPr>
          <p:cNvPr id="9224" name="61 CuadroTexto"/>
          <p:cNvSpPr txBox="1">
            <a:spLocks noChangeArrowheads="1"/>
          </p:cNvSpPr>
          <p:nvPr/>
        </p:nvSpPr>
        <p:spPr bwMode="auto">
          <a:xfrm>
            <a:off x="2325688" y="3851424"/>
            <a:ext cx="2770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Esperamos para entrar</a:t>
            </a:r>
          </a:p>
        </p:txBody>
      </p:sp>
      <p:sp>
        <p:nvSpPr>
          <p:cNvPr id="9225" name="62 CuadroTexto"/>
          <p:cNvSpPr txBox="1">
            <a:spLocks noChangeArrowheads="1"/>
          </p:cNvSpPr>
          <p:nvPr/>
        </p:nvSpPr>
        <p:spPr bwMode="auto">
          <a:xfrm>
            <a:off x="2325688" y="4354661"/>
            <a:ext cx="2322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E</a:t>
            </a:r>
            <a:r>
              <a:rPr lang="es-AR">
                <a:latin typeface="Arial" pitchFamily="34" charset="0"/>
              </a:rPr>
              <a:t>ntramos a la sala</a:t>
            </a:r>
          </a:p>
        </p:txBody>
      </p:sp>
      <p:sp>
        <p:nvSpPr>
          <p:cNvPr id="9226" name="63 CuadroTexto"/>
          <p:cNvSpPr txBox="1">
            <a:spLocks noChangeArrowheads="1"/>
          </p:cNvSpPr>
          <p:nvPr/>
        </p:nvSpPr>
        <p:spPr bwMode="auto">
          <a:xfrm>
            <a:off x="2325688" y="4859486"/>
            <a:ext cx="2052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Busco la butaca</a:t>
            </a:r>
          </a:p>
        </p:txBody>
      </p:sp>
      <p:sp>
        <p:nvSpPr>
          <p:cNvPr id="9227" name="64 CuadroTexto"/>
          <p:cNvSpPr txBox="1">
            <a:spLocks noChangeArrowheads="1"/>
          </p:cNvSpPr>
          <p:nvPr/>
        </p:nvSpPr>
        <p:spPr bwMode="auto">
          <a:xfrm>
            <a:off x="2325688" y="5354786"/>
            <a:ext cx="1885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sentamos</a:t>
            </a:r>
          </a:p>
        </p:txBody>
      </p:sp>
      <p:sp>
        <p:nvSpPr>
          <p:cNvPr id="9228" name="65 CuadroTexto"/>
          <p:cNvSpPr txBox="1">
            <a:spLocks noChangeArrowheads="1"/>
          </p:cNvSpPr>
          <p:nvPr/>
        </p:nvSpPr>
        <p:spPr bwMode="auto">
          <a:xfrm>
            <a:off x="2325688" y="5867549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Vemos la película</a:t>
            </a:r>
          </a:p>
        </p:txBody>
      </p:sp>
      <p:sp>
        <p:nvSpPr>
          <p:cNvPr id="9229" name="66 CuadroTexto"/>
          <p:cNvSpPr txBox="1">
            <a:spLocks noChangeArrowheads="1"/>
          </p:cNvSpPr>
          <p:nvPr/>
        </p:nvSpPr>
        <p:spPr bwMode="auto">
          <a:xfrm>
            <a:off x="2325688" y="6370786"/>
            <a:ext cx="1565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Nos vamos</a:t>
            </a:r>
          </a:p>
        </p:txBody>
      </p:sp>
      <p:sp>
        <p:nvSpPr>
          <p:cNvPr id="9230" name="67 CuadroTexto"/>
          <p:cNvSpPr txBox="1">
            <a:spLocks noChangeArrowheads="1"/>
          </p:cNvSpPr>
          <p:nvPr/>
        </p:nvSpPr>
        <p:spPr bwMode="auto">
          <a:xfrm>
            <a:off x="2339975" y="3356124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AR">
                <a:latin typeface="Arial" pitchFamily="34" charset="0"/>
                <a:sym typeface="Wingdings" pitchFamily="2" charset="2"/>
              </a:rPr>
              <a:t></a:t>
            </a:r>
            <a:r>
              <a:rPr lang="es-AR">
                <a:latin typeface="Arial" pitchFamily="34" charset="0"/>
              </a:rPr>
              <a:t>Comemos Pochoclos</a:t>
            </a:r>
          </a:p>
        </p:txBody>
      </p:sp>
      <p:grpSp>
        <p:nvGrpSpPr>
          <p:cNvPr id="2" name="69 Grupo"/>
          <p:cNvGrpSpPr>
            <a:grpSpLocks/>
          </p:cNvGrpSpPr>
          <p:nvPr/>
        </p:nvGrpSpPr>
        <p:grpSpPr bwMode="auto">
          <a:xfrm>
            <a:off x="4818063" y="2348880"/>
            <a:ext cx="4095750" cy="2673350"/>
            <a:chOff x="4818791" y="1844824"/>
            <a:chExt cx="4094821" cy="2673588"/>
          </a:xfrm>
        </p:grpSpPr>
        <p:sp>
          <p:nvSpPr>
            <p:cNvPr id="9255" name="70 CuadroTexto"/>
            <p:cNvSpPr txBox="1">
              <a:spLocks noChangeArrowheads="1"/>
            </p:cNvSpPr>
            <p:nvPr/>
          </p:nvSpPr>
          <p:spPr bwMode="auto">
            <a:xfrm>
              <a:off x="5508104" y="2996952"/>
              <a:ext cx="136815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 b="1">
                  <a:solidFill>
                    <a:srgbClr val="00B050"/>
                  </a:solidFill>
                  <a:latin typeface="Arial" pitchFamily="34" charset="0"/>
                </a:rPr>
                <a:t>Trago el</a:t>
              </a:r>
            </a:p>
            <a:p>
              <a:pPr algn="l"/>
              <a:r>
                <a:rPr lang="es-AR" b="1">
                  <a:solidFill>
                    <a:srgbClr val="00B050"/>
                  </a:solidFill>
                  <a:latin typeface="Arial" pitchFamily="34" charset="0"/>
                </a:rPr>
                <a:t>pochoclo</a:t>
              </a:r>
            </a:p>
          </p:txBody>
        </p:sp>
        <p:grpSp>
          <p:nvGrpSpPr>
            <p:cNvPr id="9256" name="34 Grupo"/>
            <p:cNvGrpSpPr>
              <a:grpSpLocks/>
            </p:cNvGrpSpPr>
            <p:nvPr/>
          </p:nvGrpSpPr>
          <p:grpSpPr bwMode="auto">
            <a:xfrm>
              <a:off x="5076056" y="2924944"/>
              <a:ext cx="3837556" cy="1593468"/>
              <a:chOff x="5076056" y="2924944"/>
              <a:chExt cx="3837556" cy="1593468"/>
            </a:xfrm>
          </p:grpSpPr>
          <p:sp>
            <p:nvSpPr>
              <p:cNvPr id="9261" name="76 CuadroTexto"/>
              <p:cNvSpPr txBox="1">
                <a:spLocks noChangeArrowheads="1"/>
              </p:cNvSpPr>
              <p:nvPr/>
            </p:nvSpPr>
            <p:spPr bwMode="auto">
              <a:xfrm>
                <a:off x="7092280" y="3140968"/>
                <a:ext cx="119295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Atiendo</a:t>
                </a:r>
              </a:p>
            </p:txBody>
          </p:sp>
          <p:sp>
            <p:nvSpPr>
              <p:cNvPr id="9262" name="77 CuadroTexto"/>
              <p:cNvSpPr txBox="1">
                <a:spLocks noChangeArrowheads="1"/>
              </p:cNvSpPr>
              <p:nvPr/>
            </p:nvSpPr>
            <p:spPr bwMode="auto">
              <a:xfrm>
                <a:off x="7092280" y="3645024"/>
                <a:ext cx="182133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Conversación</a:t>
                </a:r>
              </a:p>
            </p:txBody>
          </p:sp>
          <p:sp>
            <p:nvSpPr>
              <p:cNvPr id="9263" name="78 CuadroTexto"/>
              <p:cNvSpPr txBox="1">
                <a:spLocks noChangeArrowheads="1"/>
              </p:cNvSpPr>
              <p:nvPr/>
            </p:nvSpPr>
            <p:spPr bwMode="auto">
              <a:xfrm>
                <a:off x="7092280" y="4149080"/>
                <a:ext cx="114165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Cuelgo</a:t>
                </a:r>
              </a:p>
            </p:txBody>
          </p:sp>
          <p:sp>
            <p:nvSpPr>
              <p:cNvPr id="80" name="79 Flecha curvada hacia arriba"/>
              <p:cNvSpPr/>
              <p:nvPr/>
            </p:nvSpPr>
            <p:spPr>
              <a:xfrm flipV="1">
                <a:off x="5075908" y="2924420"/>
                <a:ext cx="2015668" cy="360395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72 Flecha curvada hacia arriba"/>
            <p:cNvSpPr/>
            <p:nvPr/>
          </p:nvSpPr>
          <p:spPr>
            <a:xfrm rot="12076761" flipV="1">
              <a:off x="4996551" y="3792860"/>
              <a:ext cx="2075979" cy="3524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9258" name="36 Grupo"/>
            <p:cNvGrpSpPr>
              <a:grpSpLocks/>
            </p:cNvGrpSpPr>
            <p:nvPr/>
          </p:nvGrpSpPr>
          <p:grpSpPr bwMode="auto">
            <a:xfrm>
              <a:off x="4818791" y="1844824"/>
              <a:ext cx="1625417" cy="1393433"/>
              <a:chOff x="4818791" y="1844824"/>
              <a:chExt cx="1625417" cy="1393433"/>
            </a:xfrm>
          </p:grpSpPr>
          <p:sp>
            <p:nvSpPr>
              <p:cNvPr id="75" name="74 Rayo"/>
              <p:cNvSpPr/>
              <p:nvPr/>
            </p:nvSpPr>
            <p:spPr>
              <a:xfrm rot="21347228" flipH="1">
                <a:off x="4818791" y="2375096"/>
                <a:ext cx="720561" cy="863677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/>
              </a:p>
            </p:txBody>
          </p:sp>
          <p:pic>
            <p:nvPicPr>
              <p:cNvPr id="9260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508104" y="1844824"/>
                <a:ext cx="936104" cy="1058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" name="80 Grupo"/>
          <p:cNvGrpSpPr>
            <a:grpSpLocks/>
          </p:cNvGrpSpPr>
          <p:nvPr/>
        </p:nvGrpSpPr>
        <p:grpSpPr bwMode="auto">
          <a:xfrm>
            <a:off x="4859338" y="1546745"/>
            <a:ext cx="4095750" cy="2601913"/>
            <a:chOff x="4818791" y="1916832"/>
            <a:chExt cx="4094821" cy="2601580"/>
          </a:xfrm>
        </p:grpSpPr>
        <p:sp>
          <p:nvSpPr>
            <p:cNvPr id="9245" name="81 CuadroTexto"/>
            <p:cNvSpPr txBox="1">
              <a:spLocks noChangeArrowheads="1"/>
            </p:cNvSpPr>
            <p:nvPr/>
          </p:nvSpPr>
          <p:spPr bwMode="auto">
            <a:xfrm>
              <a:off x="5508104" y="2996952"/>
              <a:ext cx="10801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 b="1">
                  <a:solidFill>
                    <a:srgbClr val="00B050"/>
                  </a:solidFill>
                  <a:latin typeface="Arial" pitchFamily="34" charset="0"/>
                </a:rPr>
                <a:t>Pago</a:t>
              </a:r>
            </a:p>
          </p:txBody>
        </p:sp>
        <p:grpSp>
          <p:nvGrpSpPr>
            <p:cNvPr id="9246" name="34 Grupo"/>
            <p:cNvGrpSpPr>
              <a:grpSpLocks/>
            </p:cNvGrpSpPr>
            <p:nvPr/>
          </p:nvGrpSpPr>
          <p:grpSpPr bwMode="auto">
            <a:xfrm>
              <a:off x="5076056" y="2924944"/>
              <a:ext cx="3837556" cy="1593468"/>
              <a:chOff x="5076056" y="2924944"/>
              <a:chExt cx="3837556" cy="1593468"/>
            </a:xfrm>
          </p:grpSpPr>
          <p:sp>
            <p:nvSpPr>
              <p:cNvPr id="9251" name="87 CuadroTexto"/>
              <p:cNvSpPr txBox="1">
                <a:spLocks noChangeArrowheads="1"/>
              </p:cNvSpPr>
              <p:nvPr/>
            </p:nvSpPr>
            <p:spPr bwMode="auto">
              <a:xfrm>
                <a:off x="7092280" y="3140968"/>
                <a:ext cx="119295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Atiendo</a:t>
                </a:r>
              </a:p>
            </p:txBody>
          </p:sp>
          <p:sp>
            <p:nvSpPr>
              <p:cNvPr id="9252" name="88 CuadroTexto"/>
              <p:cNvSpPr txBox="1">
                <a:spLocks noChangeArrowheads="1"/>
              </p:cNvSpPr>
              <p:nvPr/>
            </p:nvSpPr>
            <p:spPr bwMode="auto">
              <a:xfrm>
                <a:off x="7092280" y="3645024"/>
                <a:ext cx="182133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Conversación</a:t>
                </a:r>
              </a:p>
            </p:txBody>
          </p:sp>
          <p:sp>
            <p:nvSpPr>
              <p:cNvPr id="9253" name="89 CuadroTexto"/>
              <p:cNvSpPr txBox="1">
                <a:spLocks noChangeArrowheads="1"/>
              </p:cNvSpPr>
              <p:nvPr/>
            </p:nvSpPr>
            <p:spPr bwMode="auto">
              <a:xfrm>
                <a:off x="7092280" y="4149080"/>
                <a:ext cx="114165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Cuelgo</a:t>
                </a:r>
              </a:p>
            </p:txBody>
          </p:sp>
          <p:sp>
            <p:nvSpPr>
              <p:cNvPr id="91" name="90 Flecha curvada hacia arriba"/>
              <p:cNvSpPr/>
              <p:nvPr/>
            </p:nvSpPr>
            <p:spPr>
              <a:xfrm flipV="1">
                <a:off x="5075908" y="2924766"/>
                <a:ext cx="2015668" cy="360316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83 Flecha curvada hacia arriba"/>
            <p:cNvSpPr/>
            <p:nvPr/>
          </p:nvSpPr>
          <p:spPr>
            <a:xfrm rot="12076761" flipV="1">
              <a:off x="4996551" y="3793017"/>
              <a:ext cx="2075979" cy="35079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9248" name="36 Grupo"/>
            <p:cNvGrpSpPr>
              <a:grpSpLocks/>
            </p:cNvGrpSpPr>
            <p:nvPr/>
          </p:nvGrpSpPr>
          <p:grpSpPr bwMode="auto">
            <a:xfrm>
              <a:off x="4818791" y="1916832"/>
              <a:ext cx="2736304" cy="1321425"/>
              <a:chOff x="4818791" y="1916832"/>
              <a:chExt cx="2736304" cy="1321425"/>
            </a:xfrm>
          </p:grpSpPr>
          <p:sp>
            <p:nvSpPr>
              <p:cNvPr id="86" name="85 Rayo"/>
              <p:cNvSpPr/>
              <p:nvPr/>
            </p:nvSpPr>
            <p:spPr>
              <a:xfrm rot="21347228" flipH="1">
                <a:off x="4818791" y="2373974"/>
                <a:ext cx="720561" cy="895236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/>
              </a:p>
            </p:txBody>
          </p:sp>
          <p:pic>
            <p:nvPicPr>
              <p:cNvPr id="9250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18991" y="1916832"/>
                <a:ext cx="936104" cy="1058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8" name="91 Grupo"/>
          <p:cNvGrpSpPr>
            <a:grpSpLocks/>
          </p:cNvGrpSpPr>
          <p:nvPr/>
        </p:nvGrpSpPr>
        <p:grpSpPr bwMode="auto">
          <a:xfrm>
            <a:off x="4572000" y="4149080"/>
            <a:ext cx="4094163" cy="2673350"/>
            <a:chOff x="4818791" y="1844824"/>
            <a:chExt cx="4094821" cy="2673588"/>
          </a:xfrm>
        </p:grpSpPr>
        <p:sp>
          <p:nvSpPr>
            <p:cNvPr id="9235" name="92 CuadroTexto"/>
            <p:cNvSpPr txBox="1">
              <a:spLocks noChangeArrowheads="1"/>
            </p:cNvSpPr>
            <p:nvPr/>
          </p:nvSpPr>
          <p:spPr bwMode="auto">
            <a:xfrm>
              <a:off x="5508103" y="2996952"/>
              <a:ext cx="125490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AR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AR" b="1">
                  <a:solidFill>
                    <a:srgbClr val="00B050"/>
                  </a:solidFill>
                  <a:latin typeface="Arial" pitchFamily="34" charset="0"/>
                  <a:sym typeface="Wingdings" pitchFamily="2" charset="2"/>
                </a:rPr>
                <a:t>Me Acomodo</a:t>
              </a:r>
              <a:endParaRPr lang="es-AR" b="1">
                <a:solidFill>
                  <a:srgbClr val="00B050"/>
                </a:solidFill>
                <a:latin typeface="Arial" pitchFamily="34" charset="0"/>
              </a:endParaRPr>
            </a:p>
          </p:txBody>
        </p:sp>
        <p:grpSp>
          <p:nvGrpSpPr>
            <p:cNvPr id="9236" name="34 Grupo"/>
            <p:cNvGrpSpPr>
              <a:grpSpLocks/>
            </p:cNvGrpSpPr>
            <p:nvPr/>
          </p:nvGrpSpPr>
          <p:grpSpPr bwMode="auto">
            <a:xfrm>
              <a:off x="5076056" y="2924944"/>
              <a:ext cx="3837556" cy="1593468"/>
              <a:chOff x="5076056" y="2924944"/>
              <a:chExt cx="3837556" cy="1593468"/>
            </a:xfrm>
          </p:grpSpPr>
          <p:sp>
            <p:nvSpPr>
              <p:cNvPr id="9241" name="98 CuadroTexto"/>
              <p:cNvSpPr txBox="1">
                <a:spLocks noChangeArrowheads="1"/>
              </p:cNvSpPr>
              <p:nvPr/>
            </p:nvSpPr>
            <p:spPr bwMode="auto">
              <a:xfrm>
                <a:off x="7092280" y="3140968"/>
                <a:ext cx="119295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Atiendo</a:t>
                </a:r>
              </a:p>
            </p:txBody>
          </p:sp>
          <p:sp>
            <p:nvSpPr>
              <p:cNvPr id="9242" name="99 CuadroTexto"/>
              <p:cNvSpPr txBox="1">
                <a:spLocks noChangeArrowheads="1"/>
              </p:cNvSpPr>
              <p:nvPr/>
            </p:nvSpPr>
            <p:spPr bwMode="auto">
              <a:xfrm>
                <a:off x="7092280" y="3645024"/>
                <a:ext cx="182133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 dirty="0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 dirty="0">
                    <a:latin typeface="Arial" pitchFamily="34" charset="0"/>
                  </a:rPr>
                  <a:t>Conversación</a:t>
                </a:r>
              </a:p>
            </p:txBody>
          </p:sp>
          <p:sp>
            <p:nvSpPr>
              <p:cNvPr id="9243" name="100 CuadroTexto"/>
              <p:cNvSpPr txBox="1">
                <a:spLocks noChangeArrowheads="1"/>
              </p:cNvSpPr>
              <p:nvPr/>
            </p:nvSpPr>
            <p:spPr bwMode="auto">
              <a:xfrm>
                <a:off x="7092280" y="4149080"/>
                <a:ext cx="114165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/>
                <a:r>
                  <a:rPr lang="es-AR">
                    <a:latin typeface="Arial" pitchFamily="34" charset="0"/>
                    <a:sym typeface="Wingdings" pitchFamily="2" charset="2"/>
                  </a:rPr>
                  <a:t></a:t>
                </a:r>
                <a:r>
                  <a:rPr lang="es-AR">
                    <a:latin typeface="Arial" pitchFamily="34" charset="0"/>
                  </a:rPr>
                  <a:t>Cuelgo</a:t>
                </a:r>
              </a:p>
            </p:txBody>
          </p:sp>
          <p:sp>
            <p:nvSpPr>
              <p:cNvPr id="102" name="101 Flecha curvada hacia arriba"/>
              <p:cNvSpPr/>
              <p:nvPr/>
            </p:nvSpPr>
            <p:spPr>
              <a:xfrm flipV="1">
                <a:off x="5076007" y="2924420"/>
                <a:ext cx="2016449" cy="360394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94 Flecha curvada hacia arriba"/>
            <p:cNvSpPr/>
            <p:nvPr/>
          </p:nvSpPr>
          <p:spPr>
            <a:xfrm rot="12076761" flipV="1">
              <a:off x="4996620" y="3792859"/>
              <a:ext cx="2075196" cy="352456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grpSp>
          <p:nvGrpSpPr>
            <p:cNvPr id="9238" name="36 Grupo"/>
            <p:cNvGrpSpPr>
              <a:grpSpLocks/>
            </p:cNvGrpSpPr>
            <p:nvPr/>
          </p:nvGrpSpPr>
          <p:grpSpPr bwMode="auto">
            <a:xfrm>
              <a:off x="4818791" y="1844824"/>
              <a:ext cx="1625417" cy="1393433"/>
              <a:chOff x="4818791" y="1844824"/>
              <a:chExt cx="1625417" cy="1393433"/>
            </a:xfrm>
          </p:grpSpPr>
          <p:sp>
            <p:nvSpPr>
              <p:cNvPr id="97" name="96 Rayo"/>
              <p:cNvSpPr/>
              <p:nvPr/>
            </p:nvSpPr>
            <p:spPr>
              <a:xfrm rot="21347228" flipH="1">
                <a:off x="4818791" y="2375096"/>
                <a:ext cx="720841" cy="863677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s-ES"/>
              </a:p>
            </p:txBody>
          </p:sp>
          <p:pic>
            <p:nvPicPr>
              <p:cNvPr id="9240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508104" y="1844824"/>
                <a:ext cx="936104" cy="1058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title"/>
          </p:nvPr>
        </p:nvSpPr>
        <p:spPr>
          <a:xfrm>
            <a:off x="684213" y="260350"/>
            <a:ext cx="8229600" cy="1143000"/>
          </a:xfrm>
        </p:spPr>
        <p:txBody>
          <a:bodyPr/>
          <a:lstStyle/>
          <a:p>
            <a:pPr algn="ctr" eaLnBrk="1" hangingPunct="1"/>
            <a:r>
              <a:rPr lang="es-ES" dirty="0" smtClean="0"/>
              <a:t>Interrupciones - Introducción</a:t>
            </a:r>
          </a:p>
        </p:txBody>
      </p:sp>
      <p:sp>
        <p:nvSpPr>
          <p:cNvPr id="10246" name="6 CuadroTexto"/>
          <p:cNvSpPr txBox="1">
            <a:spLocks noChangeArrowheads="1"/>
          </p:cNvSpPr>
          <p:nvPr/>
        </p:nvSpPr>
        <p:spPr bwMode="auto">
          <a:xfrm>
            <a:off x="827088" y="1744365"/>
            <a:ext cx="80486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 dirty="0">
                <a:solidFill>
                  <a:srgbClr val="0070C0"/>
                </a:solidFill>
                <a:latin typeface="Arial" pitchFamily="34" charset="0"/>
              </a:rPr>
              <a:t>¿Que hice cuando llego la interrupción ?</a:t>
            </a:r>
          </a:p>
        </p:txBody>
      </p:sp>
      <p:grpSp>
        <p:nvGrpSpPr>
          <p:cNvPr id="2" name="13 Grupo"/>
          <p:cNvGrpSpPr>
            <a:grpSpLocks/>
          </p:cNvGrpSpPr>
          <p:nvPr/>
        </p:nvGrpSpPr>
        <p:grpSpPr bwMode="auto">
          <a:xfrm>
            <a:off x="1042988" y="2465090"/>
            <a:ext cx="7462837" cy="1252537"/>
            <a:chOff x="1043608" y="2420888"/>
            <a:chExt cx="7462299" cy="1252974"/>
          </a:xfrm>
        </p:grpSpPr>
        <p:sp>
          <p:nvSpPr>
            <p:cNvPr id="10254" name="7 Rectángulo"/>
            <p:cNvSpPr>
              <a:spLocks noChangeArrowheads="1"/>
            </p:cNvSpPr>
            <p:nvPr/>
          </p:nvSpPr>
          <p:spPr bwMode="auto">
            <a:xfrm>
              <a:off x="1259632" y="2420888"/>
              <a:ext cx="331236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>
                  <a:latin typeface="Arial" pitchFamily="34" charset="0"/>
                </a:rPr>
                <a:t>Tragué pochoclo</a:t>
              </a:r>
            </a:p>
            <a:p>
              <a:pPr algn="l"/>
              <a:r>
                <a:rPr lang="es-ES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>
                  <a:latin typeface="Arial" pitchFamily="34" charset="0"/>
                </a:rPr>
                <a:t>Terminé de pagar</a:t>
              </a:r>
            </a:p>
            <a:p>
              <a:pPr algn="l"/>
              <a:r>
                <a:rPr lang="es-ES">
                  <a:latin typeface="Arial" pitchFamily="34" charset="0"/>
                  <a:sym typeface="Wingdings" pitchFamily="2" charset="2"/>
                </a:rPr>
                <a:t></a:t>
              </a:r>
              <a:r>
                <a:rPr lang="es-ES">
                  <a:latin typeface="Arial" pitchFamily="34" charset="0"/>
                </a:rPr>
                <a:t>Me acomodé en el asiento</a:t>
              </a:r>
            </a:p>
          </p:txBody>
        </p:sp>
        <p:sp>
          <p:nvSpPr>
            <p:cNvPr id="10255" name="8 CuadroTexto"/>
            <p:cNvSpPr txBox="1">
              <a:spLocks noChangeArrowheads="1"/>
            </p:cNvSpPr>
            <p:nvPr/>
          </p:nvSpPr>
          <p:spPr bwMode="auto">
            <a:xfrm>
              <a:off x="1043608" y="3212197"/>
              <a:ext cx="74622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s-ES" sz="2400" i="1">
                  <a:solidFill>
                    <a:srgbClr val="00B050"/>
                  </a:solidFill>
                  <a:latin typeface="Arial" pitchFamily="34" charset="0"/>
                </a:rPr>
                <a:t>Concluí con lo que estaba haciendo en ese momento</a:t>
              </a:r>
            </a:p>
          </p:txBody>
        </p:sp>
      </p:grpSp>
      <p:sp>
        <p:nvSpPr>
          <p:cNvPr id="10" name="9 CuadroTexto"/>
          <p:cNvSpPr txBox="1">
            <a:spLocks noChangeArrowheads="1"/>
          </p:cNvSpPr>
          <p:nvPr/>
        </p:nvSpPr>
        <p:spPr bwMode="auto">
          <a:xfrm>
            <a:off x="827088" y="3687465"/>
            <a:ext cx="38798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¿Y antes que eso ?</a:t>
            </a:r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806700" y="4984452"/>
            <a:ext cx="432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600" b="1" i="1">
                <a:solidFill>
                  <a:srgbClr val="009900"/>
                </a:solidFill>
                <a:latin typeface="Arial" pitchFamily="34" charset="0"/>
              </a:rPr>
              <a:t>¡Atendí el teléfono!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827088" y="5560715"/>
            <a:ext cx="28003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¿Por último ?</a:t>
            </a:r>
          </a:p>
        </p:txBody>
      </p:sp>
      <p:sp>
        <p:nvSpPr>
          <p:cNvPr id="13" name="12 CuadroTexto"/>
          <p:cNvSpPr txBox="1">
            <a:spLocks noChangeArrowheads="1"/>
          </p:cNvSpPr>
          <p:nvPr/>
        </p:nvSpPr>
        <p:spPr bwMode="auto">
          <a:xfrm>
            <a:off x="1116013" y="6135390"/>
            <a:ext cx="552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>
                <a:solidFill>
                  <a:srgbClr val="00B050"/>
                </a:solidFill>
                <a:latin typeface="Arial" pitchFamily="34" charset="0"/>
              </a:rPr>
              <a:t>Continué con lo que estaba haciendo </a:t>
            </a:r>
          </a:p>
        </p:txBody>
      </p:sp>
      <p:sp>
        <p:nvSpPr>
          <p:cNvPr id="14" name="13 CuadroTexto"/>
          <p:cNvSpPr txBox="1">
            <a:spLocks noChangeArrowheads="1"/>
          </p:cNvSpPr>
          <p:nvPr/>
        </p:nvSpPr>
        <p:spPr bwMode="auto">
          <a:xfrm>
            <a:off x="828675" y="4479627"/>
            <a:ext cx="21224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3200" b="1" i="1">
                <a:solidFill>
                  <a:srgbClr val="0070C0"/>
                </a:solidFill>
                <a:latin typeface="Arial" pitchFamily="34" charset="0"/>
              </a:rPr>
              <a:t>… y luego</a:t>
            </a:r>
          </a:p>
        </p:txBody>
      </p:sp>
      <p:sp>
        <p:nvSpPr>
          <p:cNvPr id="15" name="14 CuadroTexto"/>
          <p:cNvSpPr txBox="1">
            <a:spLocks noChangeArrowheads="1"/>
          </p:cNvSpPr>
          <p:nvPr/>
        </p:nvSpPr>
        <p:spPr bwMode="auto">
          <a:xfrm>
            <a:off x="1042988" y="4123928"/>
            <a:ext cx="769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ES" sz="2400" i="1" dirty="0">
                <a:solidFill>
                  <a:srgbClr val="00B050"/>
                </a:solidFill>
                <a:latin typeface="Arial" pitchFamily="34" charset="0"/>
              </a:rPr>
              <a:t>Tome nota de con que seguir cuando termine de hablar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rmedio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7178</TotalTime>
  <Words>1240</Words>
  <Application>Microsoft Office PowerPoint</Application>
  <PresentationFormat>Presentación en pantalla (4:3)</PresentationFormat>
  <Paragraphs>351</Paragraphs>
  <Slides>32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3" baseType="lpstr">
      <vt:lpstr>Calibri</vt:lpstr>
      <vt:lpstr>Arial</vt:lpstr>
      <vt:lpstr>Tahoma</vt:lpstr>
      <vt:lpstr>Bauhaus 93</vt:lpstr>
      <vt:lpstr>Times New Roman</vt:lpstr>
      <vt:lpstr>Purisa</vt:lpstr>
      <vt:lpstr>Wingdings</vt:lpstr>
      <vt:lpstr>Arial Black</vt:lpstr>
      <vt:lpstr>Courier New</vt:lpstr>
      <vt:lpstr>Forte</vt:lpstr>
      <vt:lpstr>Intermedio</vt:lpstr>
      <vt:lpstr>Interrupciones</vt:lpstr>
      <vt:lpstr>Diapositiva 2</vt:lpstr>
      <vt:lpstr>Diapositiva 3</vt:lpstr>
      <vt:lpstr>Encuesta - Pooling</vt:lpstr>
      <vt:lpstr>Programando SIN usar interrupciones: pooling</vt:lpstr>
      <vt:lpstr>Encuesta</vt:lpstr>
      <vt:lpstr>Interrupciones - Introducción</vt:lpstr>
      <vt:lpstr>Interrupciones - Introducción</vt:lpstr>
      <vt:lpstr>Interrupciones - Introducción</vt:lpstr>
      <vt:lpstr>Interrupciones - Introducción</vt:lpstr>
      <vt:lpstr>Interrupciones - Introducción</vt:lpstr>
      <vt:lpstr>Interrupciones - Introducción</vt:lpstr>
      <vt:lpstr>Interrupciones - Introducción</vt:lpstr>
      <vt:lpstr>Interrupciones - Introducción</vt:lpstr>
      <vt:lpstr>Interrupciones - Resumen</vt:lpstr>
      <vt:lpstr>Interrupciones - Resumen</vt:lpstr>
      <vt:lpstr>Diapositiva 17</vt:lpstr>
      <vt:lpstr>Interrupciones - Resumen</vt:lpstr>
      <vt:lpstr>Interrupciones</vt:lpstr>
      <vt:lpstr>Tabla de vectores de interrupcion</vt:lpstr>
      <vt:lpstr>Diapositiva 21</vt:lpstr>
      <vt:lpstr>Tabla de vectores de interrupción</vt:lpstr>
      <vt:lpstr>Funciones</vt:lpstr>
      <vt:lpstr>Tabla de vectores de interrupción</vt:lpstr>
      <vt:lpstr>¿Qué es el modificador WEAK?</vt:lpstr>
      <vt:lpstr>¿Cómo está usado aquí el modificador WEAK?</vt:lpstr>
      <vt:lpstr>Terminamos de construir la IVT</vt:lpstr>
      <vt:lpstr>Tabla de vectores de interrupción</vt:lpstr>
      <vt:lpstr>¿Cómo está usado aquí el modificador WEAK?</vt:lpstr>
      <vt:lpstr>¿Qué es el modificador ALIAS?</vt:lpstr>
      <vt:lpstr>¿Cómo está usado aquí el modificador ALIAS?</vt:lpstr>
      <vt:lpstr>Agradecimientos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home</dc:creator>
  <cp:keywords>int</cp:keywords>
  <cp:lastModifiedBy>nahuelg</cp:lastModifiedBy>
  <cp:revision>218</cp:revision>
  <dcterms:created xsi:type="dcterms:W3CDTF">2011-09-26T12:32:03Z</dcterms:created>
  <dcterms:modified xsi:type="dcterms:W3CDTF">2015-04-18T18:56:35Z</dcterms:modified>
</cp:coreProperties>
</file>